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70" r:id="rId3"/>
    <p:sldId id="258" r:id="rId4"/>
    <p:sldId id="259" r:id="rId5"/>
    <p:sldId id="260" r:id="rId6"/>
    <p:sldId id="271" r:id="rId7"/>
    <p:sldId id="264" r:id="rId8"/>
    <p:sldId id="269" r:id="rId9"/>
    <p:sldId id="267" r:id="rId10"/>
    <p:sldId id="281" r:id="rId11"/>
    <p:sldId id="282" r:id="rId12"/>
    <p:sldId id="283" r:id="rId13"/>
    <p:sldId id="284" r:id="rId14"/>
    <p:sldId id="285" r:id="rId15"/>
    <p:sldId id="286" r:id="rId16"/>
    <p:sldId id="287" r:id="rId17"/>
    <p:sldId id="289" r:id="rId18"/>
    <p:sldId id="290" r:id="rId19"/>
    <p:sldId id="295" r:id="rId20"/>
    <p:sldId id="291" r:id="rId21"/>
    <p:sldId id="296" r:id="rId22"/>
    <p:sldId id="292" r:id="rId23"/>
    <p:sldId id="293" r:id="rId24"/>
    <p:sldId id="294"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59" d="100"/>
          <a:sy n="59" d="100"/>
        </p:scale>
        <p:origin x="68" y="1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98F2EF-0D0D-44DA-8A71-8D61AD71440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377704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98F2EF-0D0D-44DA-8A71-8D61AD71440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76673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98F2EF-0D0D-44DA-8A71-8D61AD71440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1724041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98F2EF-0D0D-44DA-8A71-8D61AD71440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CE30-B0BF-4287-8FEA-45A500AC2064}"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08248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98F2EF-0D0D-44DA-8A71-8D61AD71440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3144081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398F2EF-0D0D-44DA-8A71-8D61AD71440A}"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4287159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398F2EF-0D0D-44DA-8A71-8D61AD71440A}"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2825270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98F2EF-0D0D-44DA-8A71-8D61AD71440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3900631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98F2EF-0D0D-44DA-8A71-8D61AD71440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2257376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398F2EF-0D0D-44DA-8A71-8D61AD71440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0F8CE30-B0BF-4287-8FEA-45A500AC206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7513505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98F2EF-0D0D-44DA-8A71-8D61AD71440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19339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98F2EF-0D0D-44DA-8A71-8D61AD71440A}"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259485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98F2EF-0D0D-44DA-8A71-8D61AD71440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294842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98F2EF-0D0D-44DA-8A71-8D61AD71440A}"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267591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98F2EF-0D0D-44DA-8A71-8D61AD71440A}"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389467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398F2EF-0D0D-44DA-8A71-8D61AD71440A}"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77804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98F2EF-0D0D-44DA-8A71-8D61AD71440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258555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98F2EF-0D0D-44DA-8A71-8D61AD71440A}"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CE30-B0BF-4287-8FEA-45A500AC2064}" type="slidenum">
              <a:rPr lang="en-US" smtClean="0"/>
              <a:t>‹#›</a:t>
            </a:fld>
            <a:endParaRPr lang="en-US"/>
          </a:p>
        </p:txBody>
      </p:sp>
    </p:spTree>
    <p:extLst>
      <p:ext uri="{BB962C8B-B14F-4D97-AF65-F5344CB8AC3E}">
        <p14:creationId xmlns:p14="http://schemas.microsoft.com/office/powerpoint/2010/main" val="418203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398F2EF-0D0D-44DA-8A71-8D61AD71440A}" type="datetimeFigureOut">
              <a:rPr lang="en-US" smtClean="0"/>
              <a:t>11/9/2021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0F8CE30-B0BF-4287-8FEA-45A500AC2064}" type="slidenum">
              <a:rPr lang="en-US" smtClean="0"/>
              <a:t>‹#›</a:t>
            </a:fld>
            <a:endParaRPr lang="en-US"/>
          </a:p>
        </p:txBody>
      </p:sp>
    </p:spTree>
    <p:extLst>
      <p:ext uri="{BB962C8B-B14F-4D97-AF65-F5344CB8AC3E}">
        <p14:creationId xmlns:p14="http://schemas.microsoft.com/office/powerpoint/2010/main" val="177072828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848600" cy="1524000"/>
          </a:xfrm>
        </p:spPr>
        <p:txBody>
          <a:bodyPr>
            <a:normAutofit/>
          </a:bodyPr>
          <a:lstStyle/>
          <a:p>
            <a:r>
              <a:rPr lang="en-US" sz="4000" b="1" cap="none" dirty="0">
                <a:solidFill>
                  <a:schemeClr val="accent3">
                    <a:lumMod val="75000"/>
                  </a:schemeClr>
                </a:solidFill>
              </a:rPr>
              <a:t>Current Issues for Local Schools</a:t>
            </a:r>
            <a:br>
              <a:rPr lang="en-US" sz="4000" b="1" cap="none" dirty="0">
                <a:solidFill>
                  <a:schemeClr val="accent3">
                    <a:lumMod val="75000"/>
                  </a:schemeClr>
                </a:solidFill>
              </a:rPr>
            </a:br>
            <a:r>
              <a:rPr lang="en-US" sz="4000" b="1" cap="none" dirty="0">
                <a:solidFill>
                  <a:schemeClr val="accent3">
                    <a:lumMod val="75000"/>
                  </a:schemeClr>
                </a:solidFill>
              </a:rPr>
              <a:t>Budget and Financial Reporting</a:t>
            </a:r>
          </a:p>
        </p:txBody>
      </p:sp>
      <p:sp>
        <p:nvSpPr>
          <p:cNvPr id="3" name="Subtitle 2"/>
          <p:cNvSpPr>
            <a:spLocks noGrp="1"/>
          </p:cNvSpPr>
          <p:nvPr>
            <p:ph type="subTitle" idx="1"/>
          </p:nvPr>
        </p:nvSpPr>
        <p:spPr>
          <a:xfrm>
            <a:off x="1143000" y="2819400"/>
            <a:ext cx="7010400" cy="3048000"/>
          </a:xfrm>
        </p:spPr>
        <p:txBody>
          <a:bodyPr>
            <a:noAutofit/>
          </a:bodyPr>
          <a:lstStyle/>
          <a:p>
            <a:pPr algn="l">
              <a:lnSpc>
                <a:spcPct val="100000"/>
              </a:lnSpc>
            </a:pPr>
            <a:r>
              <a:rPr lang="en-US" sz="1800" b="1" dirty="0">
                <a:solidFill>
                  <a:schemeClr val="tx1">
                    <a:lumMod val="95000"/>
                    <a:lumOff val="5000"/>
                  </a:schemeClr>
                </a:solidFill>
                <a:latin typeface="Arial Narrow" panose="020B0606020202030204" pitchFamily="34" charset="0"/>
              </a:rPr>
              <a:t>Alabama association of school</a:t>
            </a:r>
            <a:br>
              <a:rPr lang="en-US" sz="1800" b="1" dirty="0">
                <a:solidFill>
                  <a:schemeClr val="tx1">
                    <a:lumMod val="95000"/>
                    <a:lumOff val="5000"/>
                  </a:schemeClr>
                </a:solidFill>
                <a:latin typeface="Arial Narrow" panose="020B0606020202030204" pitchFamily="34" charset="0"/>
              </a:rPr>
            </a:br>
            <a:r>
              <a:rPr lang="en-US" sz="1800" b="1" dirty="0">
                <a:solidFill>
                  <a:schemeClr val="tx1">
                    <a:lumMod val="95000"/>
                    <a:lumOff val="5000"/>
                  </a:schemeClr>
                </a:solidFill>
                <a:latin typeface="Arial Narrow" panose="020B0606020202030204" pitchFamily="34" charset="0"/>
              </a:rPr>
              <a:t>business officials (</a:t>
            </a:r>
            <a:r>
              <a:rPr lang="en-US" sz="1800" b="1" dirty="0" err="1">
                <a:solidFill>
                  <a:schemeClr val="tx1">
                    <a:lumMod val="95000"/>
                    <a:lumOff val="5000"/>
                  </a:schemeClr>
                </a:solidFill>
                <a:latin typeface="Arial Narrow" panose="020B0606020202030204" pitchFamily="34" charset="0"/>
              </a:rPr>
              <a:t>aasbo</a:t>
            </a:r>
            <a:r>
              <a:rPr lang="en-US" sz="1800" b="1" dirty="0">
                <a:solidFill>
                  <a:schemeClr val="tx1">
                    <a:lumMod val="95000"/>
                    <a:lumOff val="5000"/>
                  </a:schemeClr>
                </a:solidFill>
                <a:latin typeface="Arial Narrow" panose="020B0606020202030204" pitchFamily="34" charset="0"/>
              </a:rPr>
              <a:t>)</a:t>
            </a:r>
            <a:br>
              <a:rPr lang="en-US" sz="1800" b="1" dirty="0">
                <a:solidFill>
                  <a:schemeClr val="tx1">
                    <a:lumMod val="95000"/>
                    <a:lumOff val="5000"/>
                  </a:schemeClr>
                </a:solidFill>
                <a:latin typeface="Arial Narrow" panose="020B0606020202030204" pitchFamily="34" charset="0"/>
              </a:rPr>
            </a:br>
            <a:r>
              <a:rPr lang="en-US" sz="1800" b="1" dirty="0">
                <a:solidFill>
                  <a:schemeClr val="tx1">
                    <a:lumMod val="95000"/>
                    <a:lumOff val="5000"/>
                  </a:schemeClr>
                </a:solidFill>
                <a:latin typeface="Arial Narrow" panose="020B0606020202030204" pitchFamily="34" charset="0"/>
              </a:rPr>
              <a:t>LOCAL SCHOOL FINANCIAL MANAGEMENT</a:t>
            </a:r>
            <a:br>
              <a:rPr lang="en-US" sz="1800" b="1" dirty="0">
                <a:solidFill>
                  <a:schemeClr val="tx1">
                    <a:lumMod val="95000"/>
                    <a:lumOff val="5000"/>
                  </a:schemeClr>
                </a:solidFill>
                <a:latin typeface="Arial Narrow" panose="020B0606020202030204" pitchFamily="34" charset="0"/>
              </a:rPr>
            </a:br>
            <a:r>
              <a:rPr lang="en-US" sz="1800" b="1" dirty="0">
                <a:solidFill>
                  <a:schemeClr val="tx1">
                    <a:lumMod val="95000"/>
                    <a:lumOff val="5000"/>
                  </a:schemeClr>
                </a:solidFill>
                <a:latin typeface="Arial Narrow" panose="020B0606020202030204" pitchFamily="34" charset="0"/>
              </a:rPr>
              <a:t>NOVEMBER 8, 2021</a:t>
            </a:r>
          </a:p>
          <a:p>
            <a:pPr algn="l">
              <a:lnSpc>
                <a:spcPct val="100000"/>
              </a:lnSpc>
            </a:pPr>
            <a:br>
              <a:rPr lang="en-US" sz="1800" b="1" dirty="0">
                <a:solidFill>
                  <a:schemeClr val="tx1">
                    <a:lumMod val="95000"/>
                    <a:lumOff val="5000"/>
                  </a:schemeClr>
                </a:solidFill>
                <a:latin typeface="Arial Narrow" panose="020B0606020202030204" pitchFamily="34" charset="0"/>
              </a:rPr>
            </a:br>
            <a:r>
              <a:rPr lang="en-US" sz="1800" b="1" dirty="0">
                <a:solidFill>
                  <a:schemeClr val="tx1">
                    <a:lumMod val="95000"/>
                    <a:lumOff val="5000"/>
                  </a:schemeClr>
                </a:solidFill>
                <a:latin typeface="Arial Narrow" panose="020B0606020202030204" pitchFamily="34" charset="0"/>
              </a:rPr>
              <a:t>Karen C. O’Bannon, CSFO</a:t>
            </a:r>
            <a:br>
              <a:rPr lang="en-US" sz="1800" b="1" dirty="0">
                <a:solidFill>
                  <a:schemeClr val="tx1">
                    <a:lumMod val="95000"/>
                    <a:lumOff val="5000"/>
                  </a:schemeClr>
                </a:solidFill>
                <a:latin typeface="Arial Narrow" panose="020B0606020202030204" pitchFamily="34" charset="0"/>
              </a:rPr>
            </a:br>
            <a:r>
              <a:rPr lang="en-US" sz="1800" b="1" dirty="0">
                <a:solidFill>
                  <a:schemeClr val="tx1">
                    <a:lumMod val="95000"/>
                    <a:lumOff val="5000"/>
                  </a:schemeClr>
                </a:solidFill>
                <a:latin typeface="Arial Narrow" panose="020B0606020202030204" pitchFamily="34" charset="0"/>
              </a:rPr>
              <a:t>Madison county schools</a:t>
            </a:r>
            <a:br>
              <a:rPr lang="en-US" sz="1800" b="1" dirty="0">
                <a:solidFill>
                  <a:schemeClr val="tx1">
                    <a:lumMod val="95000"/>
                    <a:lumOff val="5000"/>
                  </a:schemeClr>
                </a:solidFill>
                <a:latin typeface="Arial Narrow" panose="020B0606020202030204" pitchFamily="34" charset="0"/>
              </a:rPr>
            </a:br>
            <a:r>
              <a:rPr lang="en-US" sz="1800" b="1" dirty="0">
                <a:solidFill>
                  <a:schemeClr val="tx1">
                    <a:lumMod val="95000"/>
                    <a:lumOff val="5000"/>
                  </a:schemeClr>
                </a:solidFill>
                <a:latin typeface="Arial Narrow" panose="020B0606020202030204" pitchFamily="34" charset="0"/>
              </a:rPr>
              <a:t>kobannon@mcssk12.org</a:t>
            </a:r>
          </a:p>
        </p:txBody>
      </p:sp>
    </p:spTree>
    <p:extLst>
      <p:ext uri="{BB962C8B-B14F-4D97-AF65-F5344CB8AC3E}">
        <p14:creationId xmlns:p14="http://schemas.microsoft.com/office/powerpoint/2010/main" val="4068645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685800"/>
          </a:xfrm>
        </p:spPr>
        <p:txBody>
          <a:bodyPr>
            <a:normAutofit/>
          </a:bodyPr>
          <a:lstStyle/>
          <a:p>
            <a:r>
              <a:rPr lang="en-US" sz="3200" b="1" cap="none" dirty="0"/>
              <a:t>Summary – Elements of the Budget Process</a:t>
            </a:r>
          </a:p>
        </p:txBody>
      </p:sp>
      <p:sp>
        <p:nvSpPr>
          <p:cNvPr id="3" name="Content Placeholder 2"/>
          <p:cNvSpPr>
            <a:spLocks noGrp="1"/>
          </p:cNvSpPr>
          <p:nvPr>
            <p:ph sz="quarter" idx="1"/>
          </p:nvPr>
        </p:nvSpPr>
        <p:spPr>
          <a:xfrm>
            <a:off x="301752" y="1828800"/>
            <a:ext cx="8503920" cy="4270248"/>
          </a:xfrm>
        </p:spPr>
        <p:txBody>
          <a:bodyPr>
            <a:noAutofit/>
          </a:bodyPr>
          <a:lstStyle/>
          <a:p>
            <a:pPr marL="0" indent="0">
              <a:lnSpc>
                <a:spcPct val="100000"/>
              </a:lnSpc>
              <a:buNone/>
            </a:pPr>
            <a:r>
              <a:rPr lang="en-US" sz="2600" b="1" cap="none" dirty="0">
                <a:latin typeface="Arial Narrow" panose="020B0606020202030204" pitchFamily="34" charset="0"/>
              </a:rPr>
              <a:t>Develop a Budget Consistent with Goals</a:t>
            </a:r>
          </a:p>
          <a:p>
            <a:pPr>
              <a:lnSpc>
                <a:spcPct val="100000"/>
              </a:lnSpc>
            </a:pPr>
            <a:r>
              <a:rPr lang="en-US" sz="2400" cap="none" dirty="0">
                <a:latin typeface="Arial Narrow" panose="020B0606020202030204" pitchFamily="34" charset="0"/>
              </a:rPr>
              <a:t>Develop a process for preparing and adopting a budget/communication</a:t>
            </a:r>
          </a:p>
          <a:p>
            <a:pPr>
              <a:lnSpc>
                <a:spcPct val="100000"/>
              </a:lnSpc>
            </a:pPr>
            <a:r>
              <a:rPr lang="en-US" sz="2400" cap="none" dirty="0">
                <a:latin typeface="Arial Narrow" panose="020B0606020202030204" pitchFamily="34" charset="0"/>
              </a:rPr>
              <a:t>Evaluate financial resources and prioritize needs</a:t>
            </a:r>
          </a:p>
          <a:p>
            <a:pPr>
              <a:lnSpc>
                <a:spcPct val="100000"/>
              </a:lnSpc>
            </a:pPr>
            <a:r>
              <a:rPr lang="en-US" sz="2400" cap="none" dirty="0">
                <a:latin typeface="Arial Narrow" panose="020B0606020202030204" pitchFamily="34" charset="0"/>
              </a:rPr>
              <a:t>Prepare budget based on decisions from team</a:t>
            </a:r>
          </a:p>
          <a:p>
            <a:endParaRPr lang="en-US" sz="2400" cap="none" dirty="0">
              <a:latin typeface="Arial Narrow" panose="020B0606020202030204" pitchFamily="34" charset="0"/>
            </a:endParaRPr>
          </a:p>
          <a:p>
            <a:pPr marL="0" indent="0">
              <a:lnSpc>
                <a:spcPct val="100000"/>
              </a:lnSpc>
              <a:buNone/>
            </a:pPr>
            <a:r>
              <a:rPr lang="en-US" sz="2600" b="1" cap="none" dirty="0">
                <a:latin typeface="Arial Narrow" panose="020B0606020202030204" pitchFamily="34" charset="0"/>
              </a:rPr>
              <a:t>Evaluate Performance</a:t>
            </a:r>
          </a:p>
          <a:p>
            <a:pPr>
              <a:lnSpc>
                <a:spcPct val="100000"/>
              </a:lnSpc>
              <a:buFont typeface="Arial" panose="020B0604020202020204" pitchFamily="34" charset="0"/>
              <a:buChar char="•"/>
            </a:pPr>
            <a:r>
              <a:rPr lang="en-US" sz="2400" cap="none" dirty="0">
                <a:latin typeface="Arial Narrow" panose="020B0606020202030204" pitchFamily="34" charset="0"/>
              </a:rPr>
              <a:t>Monitor, measure, evaluate, and report</a:t>
            </a:r>
          </a:p>
          <a:p>
            <a:pPr>
              <a:lnSpc>
                <a:spcPct val="100000"/>
              </a:lnSpc>
              <a:buFont typeface="Arial" panose="020B0604020202020204" pitchFamily="34" charset="0"/>
              <a:buChar char="•"/>
            </a:pPr>
            <a:r>
              <a:rPr lang="en-US" sz="2400" cap="none" dirty="0">
                <a:latin typeface="Arial Narrow" panose="020B0606020202030204" pitchFamily="34" charset="0"/>
              </a:rPr>
              <a:t>Adjust or amend if necessary</a:t>
            </a:r>
          </a:p>
        </p:txBody>
      </p:sp>
      <p:pic>
        <p:nvPicPr>
          <p:cNvPr id="4" name="Picture 3"/>
          <p:cNvPicPr>
            <a:picLocks noChangeAspect="1"/>
          </p:cNvPicPr>
          <p:nvPr/>
        </p:nvPicPr>
        <p:blipFill>
          <a:blip r:embed="rId2"/>
          <a:stretch>
            <a:fillRect/>
          </a:stretch>
        </p:blipFill>
        <p:spPr>
          <a:xfrm>
            <a:off x="6019800" y="3276600"/>
            <a:ext cx="2247900" cy="3067050"/>
          </a:xfrm>
          <a:prstGeom prst="rect">
            <a:avLst/>
          </a:prstGeom>
        </p:spPr>
      </p:pic>
    </p:spTree>
    <p:extLst>
      <p:ext uri="{BB962C8B-B14F-4D97-AF65-F5344CB8AC3E}">
        <p14:creationId xmlns:p14="http://schemas.microsoft.com/office/powerpoint/2010/main" val="110056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8503920" cy="4498848"/>
          </a:xfrm>
        </p:spPr>
        <p:txBody>
          <a:bodyPr>
            <a:normAutofit fontScale="92500" lnSpcReduction="10000"/>
          </a:bodyPr>
          <a:lstStyle/>
          <a:p>
            <a:pPr marL="0" indent="0" algn="ctr">
              <a:buNone/>
            </a:pPr>
            <a:endParaRPr lang="en-US" sz="3200" b="1" dirty="0"/>
          </a:p>
          <a:p>
            <a:pPr marL="0" indent="0" algn="ctr">
              <a:buNone/>
            </a:pPr>
            <a:endParaRPr lang="en-US" sz="3200" b="1" dirty="0"/>
          </a:p>
          <a:p>
            <a:pPr marL="0" indent="0" algn="ctr">
              <a:buNone/>
            </a:pPr>
            <a:r>
              <a:rPr lang="en-US" sz="6000" b="1" cap="none" dirty="0"/>
              <a:t>State Appropriated</a:t>
            </a:r>
          </a:p>
          <a:p>
            <a:pPr marL="0" indent="0" algn="ctr">
              <a:buNone/>
            </a:pPr>
            <a:r>
              <a:rPr lang="en-US" sz="6000" b="1" cap="none" dirty="0"/>
              <a:t>“Classroom Instructional</a:t>
            </a:r>
          </a:p>
          <a:p>
            <a:pPr marL="0" indent="0" algn="ctr">
              <a:buNone/>
            </a:pPr>
            <a:r>
              <a:rPr lang="en-US" sz="6000" b="1" cap="none" dirty="0"/>
              <a:t>Support” Funds</a:t>
            </a:r>
          </a:p>
        </p:txBody>
      </p:sp>
    </p:spTree>
    <p:extLst>
      <p:ext uri="{BB962C8B-B14F-4D97-AF65-F5344CB8AC3E}">
        <p14:creationId xmlns:p14="http://schemas.microsoft.com/office/powerpoint/2010/main" val="727641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a:t>State Appropriated “Classroom</a:t>
            </a:r>
            <a:br>
              <a:rPr lang="en-US" sz="4400" b="1" cap="none" dirty="0"/>
            </a:br>
            <a:r>
              <a:rPr lang="en-US" sz="4400" b="1" cap="none" dirty="0"/>
              <a:t>Instructional Support” Funds</a:t>
            </a:r>
          </a:p>
        </p:txBody>
      </p:sp>
      <p:sp>
        <p:nvSpPr>
          <p:cNvPr id="3" name="Content Placeholder 2"/>
          <p:cNvSpPr>
            <a:spLocks noGrp="1"/>
          </p:cNvSpPr>
          <p:nvPr>
            <p:ph sz="quarter" idx="1"/>
          </p:nvPr>
        </p:nvSpPr>
        <p:spPr/>
        <p:txBody>
          <a:bodyPr/>
          <a:lstStyle/>
          <a:p>
            <a:pPr marL="0" indent="0">
              <a:buNone/>
            </a:pPr>
            <a:endParaRPr lang="en-US" dirty="0"/>
          </a:p>
          <a:p>
            <a:pPr marL="0" indent="0">
              <a:buNone/>
            </a:pPr>
            <a:endParaRPr lang="en-US" dirty="0"/>
          </a:p>
          <a:p>
            <a:pPr marL="0" indent="0">
              <a:buNone/>
            </a:pPr>
            <a:r>
              <a:rPr lang="en-US" dirty="0"/>
              <a:t>	</a:t>
            </a:r>
            <a:r>
              <a:rPr lang="en-US" sz="3200" b="1" cap="none" dirty="0">
                <a:latin typeface="Arial Narrow" panose="020B0606020202030204" pitchFamily="34" charset="0"/>
              </a:rPr>
              <a:t>Student Materials</a:t>
            </a:r>
          </a:p>
          <a:p>
            <a:pPr marL="0" indent="0">
              <a:buNone/>
            </a:pPr>
            <a:r>
              <a:rPr lang="en-US" sz="3200" b="1" cap="none" dirty="0">
                <a:latin typeface="Arial Narrow" panose="020B0606020202030204" pitchFamily="34" charset="0"/>
              </a:rPr>
              <a:t>	Technology</a:t>
            </a:r>
          </a:p>
          <a:p>
            <a:pPr marL="0" indent="0">
              <a:buNone/>
            </a:pPr>
            <a:r>
              <a:rPr lang="en-US" sz="3200" b="1" cap="none" dirty="0">
                <a:latin typeface="Arial Narrow" panose="020B0606020202030204" pitchFamily="34" charset="0"/>
              </a:rPr>
              <a:t>	Professional Development</a:t>
            </a:r>
          </a:p>
          <a:p>
            <a:pPr marL="0" indent="0">
              <a:buNone/>
            </a:pPr>
            <a:r>
              <a:rPr lang="en-US" sz="3200" b="1" cap="none" dirty="0">
                <a:latin typeface="Arial Narrow" panose="020B0606020202030204" pitchFamily="34" charset="0"/>
              </a:rPr>
              <a:t>	Library Enhancement</a:t>
            </a:r>
          </a:p>
        </p:txBody>
      </p:sp>
      <p:pic>
        <p:nvPicPr>
          <p:cNvPr id="4" name="Picture 3" descr="301 Moved Permanentl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495800"/>
            <a:ext cx="3200400" cy="1916028"/>
          </a:xfrm>
          <a:prstGeom prst="rect">
            <a:avLst/>
          </a:prstGeom>
        </p:spPr>
      </p:pic>
    </p:spTree>
    <p:extLst>
      <p:ext uri="{BB962C8B-B14F-4D97-AF65-F5344CB8AC3E}">
        <p14:creationId xmlns:p14="http://schemas.microsoft.com/office/powerpoint/2010/main" val="100759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sz="3200" b="1" cap="none" dirty="0"/>
              <a:t>State Appropriated “Student Materials”</a:t>
            </a:r>
          </a:p>
        </p:txBody>
      </p:sp>
      <p:sp>
        <p:nvSpPr>
          <p:cNvPr id="3" name="Content Placeholder 2"/>
          <p:cNvSpPr>
            <a:spLocks noGrp="1"/>
          </p:cNvSpPr>
          <p:nvPr>
            <p:ph sz="quarter" idx="1"/>
          </p:nvPr>
        </p:nvSpPr>
        <p:spPr>
          <a:xfrm>
            <a:off x="316992" y="1295400"/>
            <a:ext cx="8293608" cy="5029200"/>
          </a:xfrm>
        </p:spPr>
        <p:txBody>
          <a:bodyPr>
            <a:normAutofit fontScale="62500" lnSpcReduction="20000"/>
          </a:bodyPr>
          <a:lstStyle/>
          <a:p>
            <a:endParaRPr lang="en-US" dirty="0"/>
          </a:p>
          <a:p>
            <a:pPr>
              <a:lnSpc>
                <a:spcPct val="220000"/>
              </a:lnSpc>
            </a:pPr>
            <a:r>
              <a:rPr lang="en-US" sz="3800" b="1" cap="none" dirty="0">
                <a:latin typeface="Arial Narrow" panose="020B0606020202030204" pitchFamily="34" charset="0"/>
              </a:rPr>
              <a:t>2021-2022 allocation is $700.00</a:t>
            </a:r>
          </a:p>
          <a:p>
            <a:pPr>
              <a:lnSpc>
                <a:spcPct val="220000"/>
              </a:lnSpc>
            </a:pPr>
            <a:r>
              <a:rPr lang="en-US" sz="3800" b="1" cap="none" dirty="0">
                <a:latin typeface="Arial Narrow" panose="020B0606020202030204" pitchFamily="34" charset="0"/>
              </a:rPr>
              <a:t>Not subject to vote; funds directly to teacher/certified employee</a:t>
            </a:r>
          </a:p>
          <a:p>
            <a:pPr>
              <a:lnSpc>
                <a:spcPct val="220000"/>
              </a:lnSpc>
            </a:pPr>
            <a:r>
              <a:rPr lang="en-US" sz="3800" b="1" cap="none" dirty="0">
                <a:latin typeface="Arial Narrow" panose="020B0606020202030204" pitchFamily="34" charset="0"/>
              </a:rPr>
              <a:t>Instructional equipment is permissible</a:t>
            </a:r>
          </a:p>
          <a:p>
            <a:pPr>
              <a:lnSpc>
                <a:spcPct val="220000"/>
              </a:lnSpc>
            </a:pPr>
            <a:r>
              <a:rPr lang="en-US" sz="3800" b="1" cap="none" dirty="0">
                <a:latin typeface="Arial Narrow" panose="020B0606020202030204" pitchFamily="34" charset="0"/>
              </a:rPr>
              <a:t>Furniture to store/safeguard the equipment is permissible</a:t>
            </a:r>
          </a:p>
          <a:p>
            <a:pPr>
              <a:lnSpc>
                <a:spcPct val="220000"/>
              </a:lnSpc>
            </a:pPr>
            <a:r>
              <a:rPr lang="en-US" sz="3800" b="1" cap="none" dirty="0">
                <a:latin typeface="Arial Narrow" panose="020B0606020202030204" pitchFamily="34" charset="0"/>
              </a:rPr>
              <a:t>Copy paper is permissible (when used for classroom instruction)</a:t>
            </a:r>
          </a:p>
        </p:txBody>
      </p:sp>
    </p:spTree>
    <p:extLst>
      <p:ext uri="{BB962C8B-B14F-4D97-AF65-F5344CB8AC3E}">
        <p14:creationId xmlns:p14="http://schemas.microsoft.com/office/powerpoint/2010/main" val="500931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b="1" cap="none" dirty="0"/>
              <a:t>State Appropriated “Technology”</a:t>
            </a:r>
          </a:p>
        </p:txBody>
      </p:sp>
      <p:sp>
        <p:nvSpPr>
          <p:cNvPr id="3" name="Content Placeholder 2"/>
          <p:cNvSpPr>
            <a:spLocks noGrp="1"/>
          </p:cNvSpPr>
          <p:nvPr>
            <p:ph sz="quarter" idx="1"/>
          </p:nvPr>
        </p:nvSpPr>
        <p:spPr>
          <a:xfrm>
            <a:off x="301752" y="1828800"/>
            <a:ext cx="8503920" cy="4270248"/>
          </a:xfrm>
        </p:spPr>
        <p:txBody>
          <a:bodyPr>
            <a:normAutofit/>
          </a:bodyPr>
          <a:lstStyle/>
          <a:p>
            <a:pPr>
              <a:lnSpc>
                <a:spcPct val="200000"/>
              </a:lnSpc>
            </a:pPr>
            <a:r>
              <a:rPr lang="en-US" sz="2800" cap="none" dirty="0">
                <a:latin typeface="Arial Narrow" panose="020B0606020202030204" pitchFamily="34" charset="0"/>
              </a:rPr>
              <a:t>2021-2022 allocation is $500.00</a:t>
            </a:r>
          </a:p>
          <a:p>
            <a:pPr>
              <a:lnSpc>
                <a:spcPct val="200000"/>
              </a:lnSpc>
            </a:pPr>
            <a:r>
              <a:rPr lang="en-US" sz="2800" cap="none" dirty="0">
                <a:latin typeface="Arial Narrow" panose="020B0606020202030204" pitchFamily="34" charset="0"/>
              </a:rPr>
              <a:t>Requires majority vote of faculty</a:t>
            </a:r>
          </a:p>
          <a:p>
            <a:pPr>
              <a:lnSpc>
                <a:spcPct val="200000"/>
              </a:lnSpc>
            </a:pPr>
            <a:r>
              <a:rPr lang="en-US" sz="2800" cap="none" dirty="0">
                <a:latin typeface="Arial Narrow" panose="020B0606020202030204" pitchFamily="34" charset="0"/>
              </a:rPr>
              <a:t>Technology specialists should be consulted</a:t>
            </a:r>
          </a:p>
          <a:p>
            <a:pPr>
              <a:lnSpc>
                <a:spcPct val="110000"/>
              </a:lnSpc>
            </a:pPr>
            <a:r>
              <a:rPr lang="en-US" sz="2800" cap="none" dirty="0">
                <a:latin typeface="Arial Narrow" panose="020B0606020202030204" pitchFamily="34" charset="0"/>
              </a:rPr>
              <a:t>Should be consistent with the latest plans for system-wide technology plan</a:t>
            </a:r>
          </a:p>
          <a:p>
            <a:endParaRPr lang="en-US" dirty="0"/>
          </a:p>
          <a:p>
            <a:pPr marL="0" indent="0">
              <a:buNone/>
            </a:pPr>
            <a:endParaRPr lang="en-US" dirty="0"/>
          </a:p>
        </p:txBody>
      </p:sp>
    </p:spTree>
    <p:extLst>
      <p:ext uri="{BB962C8B-B14F-4D97-AF65-F5344CB8AC3E}">
        <p14:creationId xmlns:p14="http://schemas.microsoft.com/office/powerpoint/2010/main" val="403411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3200" b="1" cap="none" dirty="0"/>
              <a:t>State Appropriated “Professional Development”</a:t>
            </a:r>
          </a:p>
        </p:txBody>
      </p:sp>
      <p:sp>
        <p:nvSpPr>
          <p:cNvPr id="3" name="Content Placeholder 2"/>
          <p:cNvSpPr>
            <a:spLocks noGrp="1"/>
          </p:cNvSpPr>
          <p:nvPr>
            <p:ph sz="quarter" idx="1"/>
          </p:nvPr>
        </p:nvSpPr>
        <p:spPr>
          <a:xfrm>
            <a:off x="301752" y="1752600"/>
            <a:ext cx="8503920" cy="4346448"/>
          </a:xfrm>
        </p:spPr>
        <p:txBody>
          <a:bodyPr>
            <a:normAutofit/>
          </a:bodyPr>
          <a:lstStyle/>
          <a:p>
            <a:pPr>
              <a:lnSpc>
                <a:spcPct val="150000"/>
              </a:lnSpc>
            </a:pPr>
            <a:r>
              <a:rPr lang="en-US" sz="2400" cap="none" dirty="0">
                <a:latin typeface="Arial Narrow" panose="020B0606020202030204" pitchFamily="34" charset="0"/>
              </a:rPr>
              <a:t>2021-2022 allocation is $100.00</a:t>
            </a:r>
          </a:p>
          <a:p>
            <a:pPr>
              <a:lnSpc>
                <a:spcPct val="150000"/>
              </a:lnSpc>
            </a:pPr>
            <a:r>
              <a:rPr lang="en-US" sz="2400" cap="none" dirty="0">
                <a:latin typeface="Arial Narrow" panose="020B0606020202030204" pitchFamily="34" charset="0"/>
              </a:rPr>
              <a:t>Requires majority vote of faculty</a:t>
            </a:r>
          </a:p>
          <a:p>
            <a:pPr>
              <a:lnSpc>
                <a:spcPct val="110000"/>
              </a:lnSpc>
            </a:pPr>
            <a:r>
              <a:rPr lang="en-US" sz="2400" cap="none" dirty="0">
                <a:latin typeface="Arial Narrow" panose="020B0606020202030204" pitchFamily="34" charset="0"/>
              </a:rPr>
              <a:t>Should be consistent with the latest system-wide plans for professional development</a:t>
            </a:r>
          </a:p>
          <a:p>
            <a:pPr>
              <a:lnSpc>
                <a:spcPct val="150000"/>
              </a:lnSpc>
            </a:pPr>
            <a:r>
              <a:rPr lang="en-US" sz="2400" cap="none" dirty="0">
                <a:latin typeface="Arial Narrow" panose="020B0606020202030204" pitchFamily="34" charset="0"/>
              </a:rPr>
              <a:t>Registration fees permissible</a:t>
            </a:r>
          </a:p>
          <a:p>
            <a:pPr>
              <a:lnSpc>
                <a:spcPct val="150000"/>
              </a:lnSpc>
            </a:pPr>
            <a:r>
              <a:rPr lang="en-US" sz="2400" cap="none" dirty="0">
                <a:latin typeface="Arial Narrow" panose="020B0606020202030204" pitchFamily="34" charset="0"/>
              </a:rPr>
              <a:t>Professional memberships permissible</a:t>
            </a:r>
          </a:p>
          <a:p>
            <a:pPr>
              <a:lnSpc>
                <a:spcPct val="150000"/>
              </a:lnSpc>
            </a:pPr>
            <a:r>
              <a:rPr lang="en-US" sz="2400" cap="none" dirty="0">
                <a:latin typeface="Arial Narrow" panose="020B0606020202030204" pitchFamily="34" charset="0"/>
              </a:rPr>
              <a:t>Professional Development Presenters/Speakers permissible</a:t>
            </a:r>
          </a:p>
          <a:p>
            <a:endParaRPr lang="en-US" dirty="0"/>
          </a:p>
        </p:txBody>
      </p:sp>
    </p:spTree>
    <p:extLst>
      <p:ext uri="{BB962C8B-B14F-4D97-AF65-F5344CB8AC3E}">
        <p14:creationId xmlns:p14="http://schemas.microsoft.com/office/powerpoint/2010/main" val="368983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rmAutofit/>
          </a:bodyPr>
          <a:lstStyle/>
          <a:p>
            <a:r>
              <a:rPr lang="en-US" sz="3200" b="1" cap="none" dirty="0"/>
              <a:t>State Appropriated “Library Enhancement”</a:t>
            </a:r>
          </a:p>
        </p:txBody>
      </p:sp>
      <p:sp>
        <p:nvSpPr>
          <p:cNvPr id="3" name="Content Placeholder 2"/>
          <p:cNvSpPr>
            <a:spLocks noGrp="1"/>
          </p:cNvSpPr>
          <p:nvPr>
            <p:ph sz="quarter" idx="1"/>
          </p:nvPr>
        </p:nvSpPr>
        <p:spPr>
          <a:xfrm>
            <a:off x="301752" y="1905000"/>
            <a:ext cx="8503920" cy="4194048"/>
          </a:xfrm>
        </p:spPr>
        <p:txBody>
          <a:bodyPr>
            <a:normAutofit/>
          </a:bodyPr>
          <a:lstStyle/>
          <a:p>
            <a:pPr>
              <a:lnSpc>
                <a:spcPct val="200000"/>
              </a:lnSpc>
            </a:pPr>
            <a:r>
              <a:rPr lang="en-US" sz="3200" cap="none" dirty="0">
                <a:latin typeface="Arial Narrow" panose="020B0606020202030204" pitchFamily="34" charset="0"/>
              </a:rPr>
              <a:t>2021-2022 allocation is $157.72</a:t>
            </a:r>
          </a:p>
          <a:p>
            <a:pPr>
              <a:lnSpc>
                <a:spcPct val="200000"/>
              </a:lnSpc>
            </a:pPr>
            <a:r>
              <a:rPr lang="en-US" sz="3200" cap="none" dirty="0">
                <a:latin typeface="Arial Narrow" panose="020B0606020202030204" pitchFamily="34" charset="0"/>
              </a:rPr>
              <a:t>Requires majority vote of faculty</a:t>
            </a:r>
          </a:p>
          <a:p>
            <a:pPr>
              <a:lnSpc>
                <a:spcPct val="200000"/>
              </a:lnSpc>
            </a:pPr>
            <a:r>
              <a:rPr lang="en-US" sz="3200" cap="none" dirty="0">
                <a:latin typeface="Arial Narrow" panose="020B0606020202030204" pitchFamily="34" charset="0"/>
              </a:rPr>
              <a:t>Media specialists should be consulted</a:t>
            </a:r>
          </a:p>
          <a:p>
            <a:pPr marL="0" indent="0">
              <a:buNone/>
            </a:pPr>
            <a:endParaRPr lang="en-US" dirty="0"/>
          </a:p>
        </p:txBody>
      </p:sp>
    </p:spTree>
    <p:extLst>
      <p:ext uri="{BB962C8B-B14F-4D97-AF65-F5344CB8AC3E}">
        <p14:creationId xmlns:p14="http://schemas.microsoft.com/office/powerpoint/2010/main" val="23125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b="1" cap="none" dirty="0"/>
              <a:t>Budget Committee</a:t>
            </a:r>
          </a:p>
        </p:txBody>
      </p:sp>
      <p:sp>
        <p:nvSpPr>
          <p:cNvPr id="3" name="Content Placeholder 2"/>
          <p:cNvSpPr>
            <a:spLocks noGrp="1"/>
          </p:cNvSpPr>
          <p:nvPr>
            <p:ph sz="quarter" idx="1"/>
          </p:nvPr>
        </p:nvSpPr>
        <p:spPr>
          <a:xfrm>
            <a:off x="343955" y="1447800"/>
            <a:ext cx="8503920" cy="5257800"/>
          </a:xfrm>
        </p:spPr>
        <p:txBody>
          <a:bodyPr>
            <a:noAutofit/>
          </a:bodyPr>
          <a:lstStyle/>
          <a:p>
            <a:pPr>
              <a:lnSpc>
                <a:spcPct val="150000"/>
              </a:lnSpc>
            </a:pPr>
            <a:r>
              <a:rPr lang="en-US" sz="2400" cap="none" dirty="0">
                <a:latin typeface="Arial Narrow" panose="020B0606020202030204" pitchFamily="34" charset="0"/>
              </a:rPr>
              <a:t>Each school must have a budget committee</a:t>
            </a:r>
          </a:p>
          <a:p>
            <a:pPr>
              <a:lnSpc>
                <a:spcPct val="100000"/>
              </a:lnSpc>
            </a:pPr>
            <a:r>
              <a:rPr lang="en-US" sz="2400" cap="none" dirty="0">
                <a:latin typeface="Arial Narrow" panose="020B0606020202030204" pitchFamily="34" charset="0"/>
              </a:rPr>
              <a:t>The budget committee must be comprised of 5 members</a:t>
            </a:r>
          </a:p>
          <a:p>
            <a:pPr lvl="1">
              <a:lnSpc>
                <a:spcPct val="100000"/>
              </a:lnSpc>
            </a:pPr>
            <a:r>
              <a:rPr lang="en-US" sz="2000" cap="none" dirty="0">
                <a:latin typeface="Arial Narrow" panose="020B0606020202030204" pitchFamily="34" charset="0"/>
              </a:rPr>
              <a:t>Principal (or designee)</a:t>
            </a:r>
          </a:p>
          <a:p>
            <a:pPr lvl="1">
              <a:lnSpc>
                <a:spcPct val="100000"/>
              </a:lnSpc>
            </a:pPr>
            <a:r>
              <a:rPr lang="en-US" sz="2000" cap="none" dirty="0">
                <a:latin typeface="Arial Narrow" panose="020B0606020202030204" pitchFamily="34" charset="0"/>
              </a:rPr>
              <a:t>4 Teachers</a:t>
            </a:r>
          </a:p>
          <a:p>
            <a:pPr lvl="2">
              <a:lnSpc>
                <a:spcPct val="100000"/>
              </a:lnSpc>
            </a:pPr>
            <a:r>
              <a:rPr lang="en-US" sz="2000" cap="none" dirty="0">
                <a:latin typeface="Arial Narrow" panose="020B0606020202030204" pitchFamily="34" charset="0"/>
              </a:rPr>
              <a:t>Elected Annually</a:t>
            </a:r>
          </a:p>
          <a:p>
            <a:pPr lvl="2">
              <a:lnSpc>
                <a:spcPct val="100000"/>
              </a:lnSpc>
            </a:pPr>
            <a:r>
              <a:rPr lang="en-US" sz="2000" cap="none" dirty="0">
                <a:latin typeface="Arial Narrow" panose="020B0606020202030204" pitchFamily="34" charset="0"/>
              </a:rPr>
              <a:t>Voting by Secret Ballot</a:t>
            </a:r>
          </a:p>
          <a:p>
            <a:pPr lvl="2">
              <a:lnSpc>
                <a:spcPct val="100000"/>
              </a:lnSpc>
            </a:pPr>
            <a:r>
              <a:rPr lang="en-US" sz="2000" cap="none" dirty="0">
                <a:latin typeface="Arial Narrow" panose="020B0606020202030204" pitchFamily="34" charset="0"/>
              </a:rPr>
              <a:t>Majority Vote</a:t>
            </a:r>
          </a:p>
          <a:p>
            <a:pPr>
              <a:lnSpc>
                <a:spcPct val="150000"/>
              </a:lnSpc>
            </a:pPr>
            <a:r>
              <a:rPr lang="en-US" sz="2400" cap="none" dirty="0">
                <a:latin typeface="Arial Narrow" panose="020B0606020202030204" pitchFamily="34" charset="0"/>
              </a:rPr>
              <a:t>A list of elected committee members shall be provided to the CSFO</a:t>
            </a:r>
          </a:p>
          <a:p>
            <a:pPr>
              <a:lnSpc>
                <a:spcPct val="100000"/>
              </a:lnSpc>
            </a:pPr>
            <a:r>
              <a:rPr lang="en-US" sz="2400" cap="none" dirty="0">
                <a:latin typeface="Arial Narrow" panose="020B0606020202030204" pitchFamily="34" charset="0"/>
              </a:rPr>
              <a:t>A sign-in sheet shall be maintained to document faculty members attending the budget committee meeting</a:t>
            </a:r>
          </a:p>
        </p:txBody>
      </p:sp>
    </p:spTree>
    <p:extLst>
      <p:ext uri="{BB962C8B-B14F-4D97-AF65-F5344CB8AC3E}">
        <p14:creationId xmlns:p14="http://schemas.microsoft.com/office/powerpoint/2010/main" val="3464052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r>
              <a:rPr lang="en-US" sz="3200" b="1" cap="none" dirty="0"/>
              <a:t>Proposed Budget Approval by Teachers</a:t>
            </a:r>
          </a:p>
        </p:txBody>
      </p:sp>
      <p:sp>
        <p:nvSpPr>
          <p:cNvPr id="3" name="Content Placeholder 2"/>
          <p:cNvSpPr>
            <a:spLocks noGrp="1"/>
          </p:cNvSpPr>
          <p:nvPr>
            <p:ph sz="quarter" idx="1"/>
          </p:nvPr>
        </p:nvSpPr>
        <p:spPr>
          <a:xfrm>
            <a:off x="301752" y="1752600"/>
            <a:ext cx="8503920" cy="4346448"/>
          </a:xfrm>
        </p:spPr>
        <p:txBody>
          <a:bodyPr>
            <a:noAutofit/>
          </a:bodyPr>
          <a:lstStyle/>
          <a:p>
            <a:pPr>
              <a:lnSpc>
                <a:spcPct val="100000"/>
              </a:lnSpc>
            </a:pPr>
            <a:r>
              <a:rPr lang="en-US" sz="2400" cap="none" dirty="0">
                <a:latin typeface="Arial Narrow" panose="020B0606020202030204" pitchFamily="34" charset="0"/>
              </a:rPr>
              <a:t>The committee must elect:</a:t>
            </a:r>
          </a:p>
          <a:p>
            <a:pPr lvl="1">
              <a:lnSpc>
                <a:spcPct val="100000"/>
              </a:lnSpc>
            </a:pPr>
            <a:r>
              <a:rPr lang="en-US" sz="2400" cap="none" dirty="0">
                <a:latin typeface="Arial Narrow" panose="020B0606020202030204" pitchFamily="34" charset="0"/>
              </a:rPr>
              <a:t>Chairperson</a:t>
            </a:r>
          </a:p>
          <a:p>
            <a:pPr lvl="1">
              <a:lnSpc>
                <a:spcPct val="100000"/>
              </a:lnSpc>
            </a:pPr>
            <a:r>
              <a:rPr lang="en-US" sz="2400" cap="none" dirty="0">
                <a:latin typeface="Arial Narrow" panose="020B0606020202030204" pitchFamily="34" charset="0"/>
              </a:rPr>
              <a:t>Secretary</a:t>
            </a:r>
          </a:p>
          <a:p>
            <a:pPr lvl="2">
              <a:lnSpc>
                <a:spcPct val="100000"/>
              </a:lnSpc>
            </a:pPr>
            <a:r>
              <a:rPr lang="en-US" sz="2400" cap="none" dirty="0">
                <a:latin typeface="Arial Narrow" panose="020B0606020202030204" pitchFamily="34" charset="0"/>
              </a:rPr>
              <a:t>Responsible for keeping minutes and actions taken to approve the budgets during the secret balloting process</a:t>
            </a:r>
          </a:p>
          <a:p>
            <a:pPr>
              <a:lnSpc>
                <a:spcPct val="200000"/>
              </a:lnSpc>
            </a:pPr>
            <a:r>
              <a:rPr lang="en-US" sz="2400" cap="none" dirty="0">
                <a:latin typeface="Arial Narrow" panose="020B0606020202030204" pitchFamily="34" charset="0"/>
              </a:rPr>
              <a:t>The committee </a:t>
            </a:r>
            <a:r>
              <a:rPr lang="en-US" sz="2400" i="1" cap="none" dirty="0">
                <a:latin typeface="Arial Narrow" panose="020B0606020202030204" pitchFamily="34" charset="0"/>
              </a:rPr>
              <a:t>may</a:t>
            </a:r>
            <a:r>
              <a:rPr lang="en-US" sz="2400" cap="none" dirty="0">
                <a:latin typeface="Arial Narrow" panose="020B0606020202030204" pitchFamily="34" charset="0"/>
              </a:rPr>
              <a:t> for advisory committees</a:t>
            </a:r>
          </a:p>
          <a:p>
            <a:pPr>
              <a:lnSpc>
                <a:spcPct val="100000"/>
              </a:lnSpc>
            </a:pPr>
            <a:r>
              <a:rPr lang="en-US" sz="2400" cap="none" dirty="0">
                <a:latin typeface="Arial Narrow" panose="020B0606020202030204" pitchFamily="34" charset="0"/>
              </a:rPr>
              <a:t>The committee must propose a budget for CIS, excluding student materials/fee replacement monies</a:t>
            </a:r>
          </a:p>
        </p:txBody>
      </p:sp>
    </p:spTree>
    <p:extLst>
      <p:ext uri="{BB962C8B-B14F-4D97-AF65-F5344CB8AC3E}">
        <p14:creationId xmlns:p14="http://schemas.microsoft.com/office/powerpoint/2010/main" val="68205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3338" cy="1215177"/>
          </a:xfrm>
        </p:spPr>
        <p:txBody>
          <a:bodyPr>
            <a:normAutofit/>
          </a:bodyPr>
          <a:lstStyle/>
          <a:p>
            <a:r>
              <a:rPr lang="en-US" sz="4000" b="1" cap="none" dirty="0"/>
              <a:t>Approval of Budgets</a:t>
            </a:r>
          </a:p>
        </p:txBody>
      </p:sp>
      <p:sp>
        <p:nvSpPr>
          <p:cNvPr id="3" name="Content Placeholder 2"/>
          <p:cNvSpPr>
            <a:spLocks noGrp="1"/>
          </p:cNvSpPr>
          <p:nvPr>
            <p:ph sz="quarter" idx="1"/>
          </p:nvPr>
        </p:nvSpPr>
        <p:spPr>
          <a:xfrm>
            <a:off x="396709" y="1295400"/>
            <a:ext cx="8503920" cy="4949952"/>
          </a:xfrm>
        </p:spPr>
        <p:txBody>
          <a:bodyPr>
            <a:noAutofit/>
          </a:bodyPr>
          <a:lstStyle/>
          <a:p>
            <a:pPr>
              <a:lnSpc>
                <a:spcPct val="100000"/>
              </a:lnSpc>
            </a:pPr>
            <a:r>
              <a:rPr lang="en-US" sz="2400" cap="none" dirty="0">
                <a:latin typeface="Arial Narrow" panose="020B0606020202030204" pitchFamily="34" charset="0"/>
              </a:rPr>
              <a:t>Proposed budgets must be submitted to teachers at an annual meeting</a:t>
            </a:r>
            <a:br>
              <a:rPr lang="en-US" sz="2400" cap="none" dirty="0">
                <a:latin typeface="Arial Narrow" panose="020B0606020202030204" pitchFamily="34" charset="0"/>
              </a:rPr>
            </a:br>
            <a:endParaRPr lang="en-US" sz="2400" cap="none" dirty="0">
              <a:latin typeface="Arial Narrow" panose="020B0606020202030204" pitchFamily="34" charset="0"/>
            </a:endParaRPr>
          </a:p>
          <a:p>
            <a:pPr>
              <a:lnSpc>
                <a:spcPct val="100000"/>
              </a:lnSpc>
            </a:pPr>
            <a:r>
              <a:rPr lang="en-US" sz="2400" cap="none" dirty="0">
                <a:latin typeface="Arial Narrow" panose="020B0606020202030204" pitchFamily="34" charset="0"/>
              </a:rPr>
              <a:t>A sign-in sheet shall be maintained to document faculty members attending the annual meeting at which the budget is presented</a:t>
            </a:r>
            <a:br>
              <a:rPr lang="en-US" sz="2400" cap="none" dirty="0">
                <a:latin typeface="Arial Narrow" panose="020B0606020202030204" pitchFamily="34" charset="0"/>
              </a:rPr>
            </a:br>
            <a:endParaRPr lang="en-US" sz="2400" cap="none" dirty="0">
              <a:latin typeface="Arial Narrow" panose="020B0606020202030204" pitchFamily="34" charset="0"/>
            </a:endParaRPr>
          </a:p>
          <a:p>
            <a:pPr>
              <a:lnSpc>
                <a:spcPct val="100000"/>
              </a:lnSpc>
            </a:pPr>
            <a:r>
              <a:rPr lang="en-US" sz="2400" cap="none" dirty="0">
                <a:latin typeface="Arial Narrow" panose="020B0606020202030204" pitchFamily="34" charset="0"/>
              </a:rPr>
              <a:t>Teachers must be given at least two workdays to review the proposed budget prior to taking a vote</a:t>
            </a:r>
            <a:br>
              <a:rPr lang="en-US" sz="2400" cap="none" dirty="0">
                <a:latin typeface="Arial Narrow" panose="020B0606020202030204" pitchFamily="34" charset="0"/>
              </a:rPr>
            </a:br>
            <a:endParaRPr lang="en-US" sz="2400" cap="none" dirty="0">
              <a:latin typeface="Arial Narrow" panose="020B0606020202030204" pitchFamily="34" charset="0"/>
            </a:endParaRPr>
          </a:p>
          <a:p>
            <a:pPr>
              <a:lnSpc>
                <a:spcPct val="100000"/>
              </a:lnSpc>
            </a:pPr>
            <a:r>
              <a:rPr lang="en-US" sz="2400" cap="none" dirty="0">
                <a:latin typeface="Arial Narrow" panose="020B0606020202030204" pitchFamily="34" charset="0"/>
              </a:rPr>
              <a:t>Voting must be by secret ballot</a:t>
            </a:r>
            <a:br>
              <a:rPr lang="en-US" sz="2400" cap="none" dirty="0">
                <a:latin typeface="Arial Narrow" panose="020B0606020202030204" pitchFamily="34" charset="0"/>
              </a:rPr>
            </a:br>
            <a:endParaRPr lang="en-US" sz="2400" cap="none" dirty="0">
              <a:latin typeface="Arial Narrow" panose="020B0606020202030204" pitchFamily="34" charset="0"/>
            </a:endParaRPr>
          </a:p>
          <a:p>
            <a:pPr>
              <a:lnSpc>
                <a:spcPct val="100000"/>
              </a:lnSpc>
            </a:pPr>
            <a:r>
              <a:rPr lang="en-US" sz="2400" cap="none" dirty="0">
                <a:latin typeface="Arial Narrow" panose="020B0606020202030204" pitchFamily="34" charset="0"/>
              </a:rPr>
              <a:t>Budget must be approved by majority vote</a:t>
            </a:r>
          </a:p>
        </p:txBody>
      </p:sp>
      <p:pic>
        <p:nvPicPr>
          <p:cNvPr id="4" name="Picture 3" descr="Tithing and Voting | That Which We Have Heard &amp; Kn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4343400"/>
            <a:ext cx="1657350" cy="1657350"/>
          </a:xfrm>
          <a:prstGeom prst="rect">
            <a:avLst/>
          </a:prstGeom>
        </p:spPr>
      </p:pic>
    </p:spTree>
    <p:extLst>
      <p:ext uri="{BB962C8B-B14F-4D97-AF65-F5344CB8AC3E}">
        <p14:creationId xmlns:p14="http://schemas.microsoft.com/office/powerpoint/2010/main" val="330913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a:t>Budgeting for Activity Funds</a:t>
            </a:r>
          </a:p>
        </p:txBody>
      </p:sp>
      <p:sp>
        <p:nvSpPr>
          <p:cNvPr id="3" name="Content Placeholder 2"/>
          <p:cNvSpPr>
            <a:spLocks noGrp="1"/>
          </p:cNvSpPr>
          <p:nvPr>
            <p:ph sz="quarter" idx="1"/>
          </p:nvPr>
        </p:nvSpPr>
        <p:spPr>
          <a:xfrm>
            <a:off x="320041" y="2057400"/>
            <a:ext cx="8503920" cy="4346448"/>
          </a:xfrm>
        </p:spPr>
        <p:txBody>
          <a:bodyPr>
            <a:normAutofit/>
          </a:bodyPr>
          <a:lstStyle/>
          <a:p>
            <a:r>
              <a:rPr lang="en-US" b="1" cap="none" dirty="0">
                <a:latin typeface="Arial Narrow" panose="020B0606020202030204" pitchFamily="34" charset="0"/>
              </a:rPr>
              <a:t>Budgeting is the process of planning resources and prioritizing needs of an organization. </a:t>
            </a:r>
            <a:r>
              <a:rPr lang="en-US" b="1" u="sng" cap="none" dirty="0">
                <a:latin typeface="Arial Narrow" panose="020B0606020202030204" pitchFamily="34" charset="0"/>
              </a:rPr>
              <a:t>In most cases, for a governmental entity the budget represents the legal authority to spend money</a:t>
            </a:r>
            <a:r>
              <a:rPr lang="en-US" b="1" cap="none" dirty="0">
                <a:latin typeface="Arial Narrow" panose="020B0606020202030204" pitchFamily="34" charset="0"/>
              </a:rPr>
              <a:t>.</a:t>
            </a:r>
          </a:p>
          <a:p>
            <a:pPr marL="0" indent="0">
              <a:buNone/>
            </a:pPr>
            <a:endParaRPr lang="en-US" b="1" u="sng" cap="none" dirty="0">
              <a:latin typeface="Arial Narrow" panose="020B0606020202030204" pitchFamily="34" charset="0"/>
            </a:endParaRPr>
          </a:p>
          <a:p>
            <a:r>
              <a:rPr lang="en-US" b="1" u="sng" cap="none" dirty="0">
                <a:latin typeface="Arial Narrow" panose="020B0606020202030204" pitchFamily="34" charset="0"/>
              </a:rPr>
              <a:t>The budget also provides an important tool for the control and evaluation of resources and the uses of those resources</a:t>
            </a:r>
            <a:r>
              <a:rPr lang="en-US" b="1" cap="none" dirty="0">
                <a:latin typeface="Arial Narrow" panose="020B0606020202030204" pitchFamily="34" charset="0"/>
              </a:rPr>
              <a:t>.  It is a tool to evaluate financial performance by comparing budgeted and actual operations.  </a:t>
            </a:r>
            <a:r>
              <a:rPr lang="en-US" b="1" cap="none" dirty="0" err="1">
                <a:latin typeface="Arial Narrow" panose="020B0606020202030204" pitchFamily="34" charset="0"/>
              </a:rPr>
              <a:t>Bottomline</a:t>
            </a:r>
            <a:r>
              <a:rPr lang="en-US" b="1" cap="none" dirty="0">
                <a:latin typeface="Arial Narrow" panose="020B0606020202030204" pitchFamily="34" charset="0"/>
              </a:rPr>
              <a:t>, the budget is linked to financial accountability.</a:t>
            </a:r>
            <a:endParaRPr lang="en-US" b="1" u="sng" cap="none" dirty="0">
              <a:latin typeface="Arial Narrow" panose="020B0606020202030204" pitchFamily="34" charset="0"/>
            </a:endParaRPr>
          </a:p>
        </p:txBody>
      </p:sp>
    </p:spTree>
    <p:extLst>
      <p:ext uri="{BB962C8B-B14F-4D97-AF65-F5344CB8AC3E}">
        <p14:creationId xmlns:p14="http://schemas.microsoft.com/office/powerpoint/2010/main" val="112460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rmAutofit/>
          </a:bodyPr>
          <a:lstStyle/>
          <a:p>
            <a:r>
              <a:rPr lang="en-US" sz="2800" b="1" cap="none" dirty="0"/>
              <a:t>Proposed Budget Approval (cont’d)</a:t>
            </a:r>
          </a:p>
        </p:txBody>
      </p:sp>
      <p:sp>
        <p:nvSpPr>
          <p:cNvPr id="3" name="Content Placeholder 2"/>
          <p:cNvSpPr>
            <a:spLocks noGrp="1"/>
          </p:cNvSpPr>
          <p:nvPr>
            <p:ph sz="quarter" idx="1"/>
          </p:nvPr>
        </p:nvSpPr>
        <p:spPr>
          <a:xfrm>
            <a:off x="301752" y="1828800"/>
            <a:ext cx="8503920" cy="4270248"/>
          </a:xfrm>
        </p:spPr>
        <p:txBody>
          <a:bodyPr>
            <a:noAutofit/>
          </a:bodyPr>
          <a:lstStyle/>
          <a:p>
            <a:pPr>
              <a:lnSpc>
                <a:spcPct val="100000"/>
              </a:lnSpc>
            </a:pPr>
            <a:r>
              <a:rPr lang="en-US" sz="2600" cap="none" dirty="0">
                <a:latin typeface="Arial Narrow" panose="020B0606020202030204" pitchFamily="34" charset="0"/>
              </a:rPr>
              <a:t>If not approved, returned to committee for reformulation, taking into consideration the teachers’ recommendations</a:t>
            </a:r>
            <a:br>
              <a:rPr lang="en-US" sz="2600" cap="none" dirty="0">
                <a:latin typeface="Arial Narrow" panose="020B0606020202030204" pitchFamily="34" charset="0"/>
              </a:rPr>
            </a:br>
            <a:endParaRPr lang="en-US" sz="2600" cap="none" dirty="0">
              <a:latin typeface="Arial Narrow" panose="020B0606020202030204" pitchFamily="34" charset="0"/>
            </a:endParaRPr>
          </a:p>
          <a:p>
            <a:pPr>
              <a:lnSpc>
                <a:spcPct val="100000"/>
              </a:lnSpc>
            </a:pPr>
            <a:r>
              <a:rPr lang="en-US" sz="2600" cap="none" dirty="0">
                <a:latin typeface="Arial Narrow" panose="020B0606020202030204" pitchFamily="34" charset="0"/>
              </a:rPr>
              <a:t>Revised budget proposed by committee submitted to a secret ballot voted of the teachers</a:t>
            </a:r>
            <a:br>
              <a:rPr lang="en-US" sz="2600" cap="none" dirty="0">
                <a:latin typeface="Arial Narrow" panose="020B0606020202030204" pitchFamily="34" charset="0"/>
              </a:rPr>
            </a:br>
            <a:endParaRPr lang="en-US" sz="2600" cap="none" dirty="0">
              <a:latin typeface="Arial Narrow" panose="020B0606020202030204" pitchFamily="34" charset="0"/>
            </a:endParaRPr>
          </a:p>
          <a:p>
            <a:pPr>
              <a:lnSpc>
                <a:spcPct val="100000"/>
              </a:lnSpc>
            </a:pPr>
            <a:r>
              <a:rPr lang="en-US" sz="2600" cap="none" dirty="0">
                <a:latin typeface="Arial Narrow" panose="020B0606020202030204" pitchFamily="34" charset="0"/>
              </a:rPr>
              <a:t>If the revised proposed budget is not approved by a majority vote of the teachers, the process will continue until a budget is approved</a:t>
            </a:r>
          </a:p>
        </p:txBody>
      </p:sp>
    </p:spTree>
    <p:extLst>
      <p:ext uri="{BB962C8B-B14F-4D97-AF65-F5344CB8AC3E}">
        <p14:creationId xmlns:p14="http://schemas.microsoft.com/office/powerpoint/2010/main" val="34590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3338" cy="1596177"/>
          </a:xfrm>
        </p:spPr>
        <p:txBody>
          <a:bodyPr>
            <a:normAutofit/>
          </a:bodyPr>
          <a:lstStyle/>
          <a:p>
            <a:r>
              <a:rPr lang="en-US" sz="2800" b="1" cap="none" dirty="0"/>
              <a:t>Proposed Budget Approval (cont’d)</a:t>
            </a:r>
          </a:p>
        </p:txBody>
      </p:sp>
      <p:sp>
        <p:nvSpPr>
          <p:cNvPr id="3" name="Content Placeholder 2"/>
          <p:cNvSpPr>
            <a:spLocks noGrp="1"/>
          </p:cNvSpPr>
          <p:nvPr>
            <p:ph sz="quarter" idx="1"/>
          </p:nvPr>
        </p:nvSpPr>
        <p:spPr>
          <a:xfrm>
            <a:off x="301752" y="1676400"/>
            <a:ext cx="8503920" cy="5181600"/>
          </a:xfrm>
        </p:spPr>
        <p:txBody>
          <a:bodyPr>
            <a:normAutofit fontScale="70000" lnSpcReduction="20000"/>
          </a:bodyPr>
          <a:lstStyle/>
          <a:p>
            <a:r>
              <a:rPr lang="en-US" sz="2600" cap="none" dirty="0">
                <a:latin typeface="Arial Narrow" panose="020B0606020202030204" pitchFamily="34" charset="0"/>
              </a:rPr>
              <a:t>A report on the approved budget will be submitted to the local Superintendent on forms provided by the State Department of Education.  These forms shall be signed by all committee members</a:t>
            </a:r>
          </a:p>
          <a:p>
            <a:pPr marL="0" indent="0">
              <a:buNone/>
            </a:pPr>
            <a:endParaRPr lang="en-US" sz="2600" cap="none" dirty="0">
              <a:latin typeface="Arial Narrow" panose="020B0606020202030204" pitchFamily="34" charset="0"/>
            </a:endParaRPr>
          </a:p>
          <a:p>
            <a:r>
              <a:rPr lang="en-US" sz="2600" cap="none" dirty="0">
                <a:latin typeface="Arial Narrow" panose="020B0606020202030204" pitchFamily="34" charset="0"/>
              </a:rPr>
              <a:t>The following must be maintained for audit</a:t>
            </a:r>
          </a:p>
          <a:p>
            <a:pPr lvl="1"/>
            <a:r>
              <a:rPr lang="en-US" sz="2600" cap="none" dirty="0">
                <a:latin typeface="Arial Narrow" panose="020B0606020202030204" pitchFamily="34" charset="0"/>
              </a:rPr>
              <a:t>budget committee minutes</a:t>
            </a:r>
          </a:p>
          <a:p>
            <a:pPr lvl="1"/>
            <a:r>
              <a:rPr lang="en-US" sz="2600" cap="none" dirty="0">
                <a:latin typeface="Arial Narrow" panose="020B0606020202030204" pitchFamily="34" charset="0"/>
              </a:rPr>
              <a:t>proposed budgets</a:t>
            </a:r>
          </a:p>
          <a:p>
            <a:pPr lvl="1"/>
            <a:r>
              <a:rPr lang="en-US" sz="2600" cap="none" dirty="0">
                <a:latin typeface="Arial Narrow" panose="020B0606020202030204" pitchFamily="34" charset="0"/>
              </a:rPr>
              <a:t>revised proposed budgets</a:t>
            </a:r>
          </a:p>
          <a:p>
            <a:pPr lvl="1"/>
            <a:r>
              <a:rPr lang="en-US" sz="2600" cap="none" dirty="0">
                <a:latin typeface="Arial Narrow" panose="020B0606020202030204" pitchFamily="34" charset="0"/>
              </a:rPr>
              <a:t>secret ballots for committee members</a:t>
            </a:r>
          </a:p>
          <a:p>
            <a:pPr lvl="1"/>
            <a:r>
              <a:rPr lang="en-US" sz="2600" cap="none" dirty="0">
                <a:latin typeface="Arial Narrow" panose="020B0606020202030204" pitchFamily="34" charset="0"/>
              </a:rPr>
              <a:t>secret ballots for each proposed budget</a:t>
            </a:r>
          </a:p>
          <a:p>
            <a:pPr lvl="1"/>
            <a:r>
              <a:rPr lang="en-US" sz="2600" cap="none" dirty="0">
                <a:latin typeface="Arial Narrow" panose="020B0606020202030204" pitchFamily="34" charset="0"/>
              </a:rPr>
              <a:t>secret ballots for each revised proposed budget</a:t>
            </a:r>
          </a:p>
          <a:p>
            <a:endParaRPr lang="en-US" sz="2600" cap="none" dirty="0">
              <a:latin typeface="Arial Narrow" panose="020B0606020202030204" pitchFamily="34" charset="0"/>
            </a:endParaRPr>
          </a:p>
          <a:p>
            <a:r>
              <a:rPr lang="en-US" sz="2600" cap="none" dirty="0">
                <a:latin typeface="Arial Narrow" panose="020B0606020202030204" pitchFamily="34" charset="0"/>
              </a:rPr>
              <a:t>All expenditures for CIS and related documents are subject to audit by the State Examiners of Public Accounts</a:t>
            </a:r>
          </a:p>
          <a:p>
            <a:pPr marL="274320" lvl="1" indent="0">
              <a:buNone/>
            </a:pPr>
            <a:endParaRPr lang="en-US" dirty="0"/>
          </a:p>
          <a:p>
            <a:pPr marL="274320" lvl="1" indent="0">
              <a:buNone/>
            </a:pPr>
            <a:endParaRPr lang="en-US" dirty="0"/>
          </a:p>
          <a:p>
            <a:pPr lvl="1"/>
            <a:endParaRPr lang="en-US" dirty="0"/>
          </a:p>
        </p:txBody>
      </p:sp>
      <p:pic>
        <p:nvPicPr>
          <p:cNvPr id="4" name="Picture 3"/>
          <p:cNvPicPr>
            <a:picLocks noChangeAspect="1"/>
          </p:cNvPicPr>
          <p:nvPr/>
        </p:nvPicPr>
        <p:blipFill>
          <a:blip r:embed="rId2"/>
          <a:stretch>
            <a:fillRect/>
          </a:stretch>
        </p:blipFill>
        <p:spPr>
          <a:xfrm>
            <a:off x="5943600" y="2819400"/>
            <a:ext cx="2247900" cy="2247900"/>
          </a:xfrm>
          <a:prstGeom prst="rect">
            <a:avLst/>
          </a:prstGeom>
        </p:spPr>
      </p:pic>
    </p:spTree>
    <p:extLst>
      <p:ext uri="{BB962C8B-B14F-4D97-AF65-F5344CB8AC3E}">
        <p14:creationId xmlns:p14="http://schemas.microsoft.com/office/powerpoint/2010/main" val="4102071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r>
              <a:rPr lang="en-US" b="1" cap="none" dirty="0"/>
              <a:t>Teacher Transfer</a:t>
            </a:r>
          </a:p>
        </p:txBody>
      </p:sp>
      <p:sp>
        <p:nvSpPr>
          <p:cNvPr id="3" name="Content Placeholder 2"/>
          <p:cNvSpPr>
            <a:spLocks noGrp="1"/>
          </p:cNvSpPr>
          <p:nvPr>
            <p:ph sz="quarter" idx="1"/>
          </p:nvPr>
        </p:nvSpPr>
        <p:spPr/>
        <p:txBody>
          <a:bodyPr/>
          <a:lstStyle/>
          <a:p>
            <a:pPr marL="0" indent="0">
              <a:buNone/>
            </a:pPr>
            <a:endParaRPr lang="en-US" dirty="0"/>
          </a:p>
          <a:p>
            <a:pPr marL="0" indent="0">
              <a:buNone/>
            </a:pPr>
            <a:r>
              <a:rPr lang="en-US" sz="3200" cap="none" dirty="0">
                <a:latin typeface="Arial Narrow" panose="020B0606020202030204" pitchFamily="34" charset="0"/>
              </a:rPr>
              <a:t>Classroom instructional support monies are to be expended on behalf of students at a specific school and are not transferred with the teacher if he/she moves to another school.</a:t>
            </a:r>
          </a:p>
          <a:p>
            <a:pPr marL="0" indent="0">
              <a:buNone/>
            </a:pPr>
            <a:endParaRPr lang="en-US" sz="3200" cap="none" dirty="0">
              <a:latin typeface="Arial Narrow" panose="020B0606020202030204" pitchFamily="34" charset="0"/>
            </a:endParaRPr>
          </a:p>
        </p:txBody>
      </p:sp>
    </p:spTree>
    <p:extLst>
      <p:ext uri="{BB962C8B-B14F-4D97-AF65-F5344CB8AC3E}">
        <p14:creationId xmlns:p14="http://schemas.microsoft.com/office/powerpoint/2010/main" val="1549970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rmAutofit/>
          </a:bodyPr>
          <a:lstStyle/>
          <a:p>
            <a:r>
              <a:rPr lang="en-US" sz="4000" b="1" cap="none" dirty="0"/>
              <a:t>Unspent Funds</a:t>
            </a:r>
          </a:p>
        </p:txBody>
      </p:sp>
      <p:sp>
        <p:nvSpPr>
          <p:cNvPr id="3" name="Content Placeholder 2"/>
          <p:cNvSpPr>
            <a:spLocks noGrp="1"/>
          </p:cNvSpPr>
          <p:nvPr>
            <p:ph sz="quarter" idx="1"/>
          </p:nvPr>
        </p:nvSpPr>
        <p:spPr>
          <a:xfrm>
            <a:off x="622495" y="1066800"/>
            <a:ext cx="8064305" cy="4572000"/>
          </a:xfrm>
        </p:spPr>
        <p:txBody>
          <a:bodyPr/>
          <a:lstStyle/>
          <a:p>
            <a:pPr marL="0" indent="0">
              <a:buNone/>
            </a:pPr>
            <a:endParaRPr lang="en-US" dirty="0"/>
          </a:p>
          <a:p>
            <a:pPr marL="0" indent="0">
              <a:buNone/>
            </a:pPr>
            <a:endParaRPr lang="en-US" dirty="0"/>
          </a:p>
          <a:p>
            <a:pPr marL="0" indent="0">
              <a:buNone/>
            </a:pPr>
            <a:r>
              <a:rPr lang="en-US" sz="3600" cap="none" dirty="0"/>
              <a:t>Any funds appropriated for classroom instructional support not expended by the end of each fiscal year shall revert to the State Education Trust Fund.</a:t>
            </a:r>
          </a:p>
        </p:txBody>
      </p:sp>
    </p:spTree>
    <p:extLst>
      <p:ext uri="{BB962C8B-B14F-4D97-AF65-F5344CB8AC3E}">
        <p14:creationId xmlns:p14="http://schemas.microsoft.com/office/powerpoint/2010/main" val="382477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043" y="228600"/>
            <a:ext cx="7773338" cy="1524000"/>
          </a:xfrm>
        </p:spPr>
        <p:txBody>
          <a:bodyPr>
            <a:normAutofit/>
          </a:bodyPr>
          <a:lstStyle/>
          <a:p>
            <a:r>
              <a:rPr lang="en-US" sz="5400" cap="none" dirty="0"/>
              <a:t>Questions?</a:t>
            </a:r>
          </a:p>
        </p:txBody>
      </p:sp>
      <p:sp>
        <p:nvSpPr>
          <p:cNvPr id="3" name="Content Placeholder 2"/>
          <p:cNvSpPr>
            <a:spLocks noGrp="1"/>
          </p:cNvSpPr>
          <p:nvPr>
            <p:ph sz="quarter" idx="1"/>
          </p:nvPr>
        </p:nvSpPr>
        <p:spPr/>
        <p:txBody>
          <a:bodyPr/>
          <a:lstStyle/>
          <a:p>
            <a:pPr marL="0" indent="0">
              <a:buNone/>
            </a:pPr>
            <a:endParaRPr lang="en-US" dirty="0"/>
          </a:p>
          <a:p>
            <a:pPr marL="0" indent="0">
              <a:buNone/>
            </a:pPr>
            <a:endParaRPr lang="en-US" sz="4000" b="1" dirty="0"/>
          </a:p>
        </p:txBody>
      </p:sp>
      <p:pic>
        <p:nvPicPr>
          <p:cNvPr id="7" name="Picture 6"/>
          <p:cNvPicPr>
            <a:picLocks noChangeAspect="1"/>
          </p:cNvPicPr>
          <p:nvPr/>
        </p:nvPicPr>
        <p:blipFill>
          <a:blip r:embed="rId2"/>
          <a:stretch>
            <a:fillRect/>
          </a:stretch>
        </p:blipFill>
        <p:spPr>
          <a:xfrm>
            <a:off x="2950390" y="2438400"/>
            <a:ext cx="3206643" cy="3383280"/>
          </a:xfrm>
          <a:prstGeom prst="rect">
            <a:avLst/>
          </a:prstGeom>
        </p:spPr>
      </p:pic>
    </p:spTree>
    <p:extLst>
      <p:ext uri="{BB962C8B-B14F-4D97-AF65-F5344CB8AC3E}">
        <p14:creationId xmlns:p14="http://schemas.microsoft.com/office/powerpoint/2010/main" val="291440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043" y="381000"/>
            <a:ext cx="7773338" cy="1596177"/>
          </a:xfrm>
        </p:spPr>
        <p:txBody>
          <a:bodyPr>
            <a:normAutofit/>
          </a:bodyPr>
          <a:lstStyle/>
          <a:p>
            <a:r>
              <a:rPr lang="en-US" sz="4400" b="1" cap="none" dirty="0"/>
              <a:t>Budgets</a:t>
            </a:r>
          </a:p>
        </p:txBody>
      </p:sp>
      <p:sp>
        <p:nvSpPr>
          <p:cNvPr id="3" name="Content Placeholder 2"/>
          <p:cNvSpPr>
            <a:spLocks noGrp="1"/>
          </p:cNvSpPr>
          <p:nvPr>
            <p:ph sz="quarter" idx="1"/>
          </p:nvPr>
        </p:nvSpPr>
        <p:spPr/>
        <p:txBody>
          <a:bodyPr>
            <a:noAutofit/>
          </a:bodyPr>
          <a:lstStyle/>
          <a:p>
            <a:endParaRPr lang="en-US" sz="2400" cap="none" dirty="0"/>
          </a:p>
          <a:p>
            <a:pPr>
              <a:lnSpc>
                <a:spcPct val="150000"/>
              </a:lnSpc>
            </a:pPr>
            <a:r>
              <a:rPr lang="en-US" sz="2400" b="1" cap="none" dirty="0">
                <a:latin typeface="Arial Narrow" panose="020B0606020202030204" pitchFamily="34" charset="0"/>
              </a:rPr>
              <a:t>Provide a financial plan for the organization</a:t>
            </a:r>
          </a:p>
          <a:p>
            <a:pPr>
              <a:lnSpc>
                <a:spcPct val="150000"/>
              </a:lnSpc>
            </a:pPr>
            <a:r>
              <a:rPr lang="en-US" sz="2400" b="1" cap="none" dirty="0">
                <a:latin typeface="Arial Narrow" panose="020B0606020202030204" pitchFamily="34" charset="0"/>
              </a:rPr>
              <a:t>Important at all levels of any organization</a:t>
            </a:r>
          </a:p>
          <a:p>
            <a:pPr>
              <a:lnSpc>
                <a:spcPct val="150000"/>
              </a:lnSpc>
            </a:pPr>
            <a:r>
              <a:rPr lang="en-US" sz="2400" b="1" cap="none" dirty="0">
                <a:latin typeface="Arial Narrow" panose="020B0606020202030204" pitchFamily="34" charset="0"/>
              </a:rPr>
              <a:t>Critical element for success</a:t>
            </a:r>
          </a:p>
          <a:p>
            <a:pPr>
              <a:lnSpc>
                <a:spcPct val="150000"/>
              </a:lnSpc>
            </a:pPr>
            <a:r>
              <a:rPr lang="en-US" sz="2400" b="1" cap="none" dirty="0">
                <a:latin typeface="Arial Narrow" panose="020B0606020202030204" pitchFamily="34" charset="0"/>
              </a:rPr>
              <a:t>Assess financial condition</a:t>
            </a:r>
          </a:p>
          <a:p>
            <a:pPr>
              <a:lnSpc>
                <a:spcPct val="150000"/>
              </a:lnSpc>
            </a:pPr>
            <a:r>
              <a:rPr lang="en-US" sz="2400" b="1" cap="none" dirty="0">
                <a:latin typeface="Arial Narrow" panose="020B0606020202030204" pitchFamily="34" charset="0"/>
              </a:rPr>
              <a:t>Create roadmap for future</a:t>
            </a:r>
          </a:p>
        </p:txBody>
      </p:sp>
      <p:pic>
        <p:nvPicPr>
          <p:cNvPr id="1031" name="Picture 7" descr="C:\Users\callen\AppData\Local\Microsoft\Windows\Temporary Internet Files\Content.IE5\UKI91GH5\Financial-Planning-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352800"/>
            <a:ext cx="3251345" cy="261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39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343992"/>
            <a:ext cx="7773338" cy="1596177"/>
          </a:xfrm>
        </p:spPr>
        <p:txBody>
          <a:bodyPr>
            <a:normAutofit/>
          </a:bodyPr>
          <a:lstStyle/>
          <a:p>
            <a:r>
              <a:rPr lang="en-US" sz="4400" b="1" cap="none" dirty="0"/>
              <a:t>Mission of Budget Process</a:t>
            </a:r>
          </a:p>
        </p:txBody>
      </p:sp>
      <p:sp>
        <p:nvSpPr>
          <p:cNvPr id="3" name="Content Placeholder 2"/>
          <p:cNvSpPr>
            <a:spLocks noGrp="1"/>
          </p:cNvSpPr>
          <p:nvPr>
            <p:ph sz="quarter" idx="1"/>
          </p:nvPr>
        </p:nvSpPr>
        <p:spPr>
          <a:xfrm>
            <a:off x="426721" y="1905000"/>
            <a:ext cx="8290559" cy="4572000"/>
          </a:xfrm>
        </p:spPr>
        <p:txBody>
          <a:bodyPr>
            <a:normAutofit/>
          </a:bodyPr>
          <a:lstStyle/>
          <a:p>
            <a:pPr marL="0" indent="0">
              <a:buNone/>
            </a:pPr>
            <a:endParaRPr lang="en-US" dirty="0"/>
          </a:p>
          <a:p>
            <a:pPr marL="0" indent="0">
              <a:lnSpc>
                <a:spcPct val="100000"/>
              </a:lnSpc>
              <a:buNone/>
            </a:pPr>
            <a:r>
              <a:rPr lang="en-US" sz="3200" b="1" cap="none" dirty="0">
                <a:latin typeface="Arial Narrow" panose="020B0606020202030204" pitchFamily="34" charset="0"/>
              </a:rPr>
              <a:t>The mission of the budget process is to help decision makers make informed choices about the services and needs of a particular activity or local school function as well as overall planning for general operations.</a:t>
            </a:r>
          </a:p>
        </p:txBody>
      </p:sp>
    </p:spTree>
    <p:extLst>
      <p:ext uri="{BB962C8B-B14F-4D97-AF65-F5344CB8AC3E}">
        <p14:creationId xmlns:p14="http://schemas.microsoft.com/office/powerpoint/2010/main" val="413328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043" y="152400"/>
            <a:ext cx="7773338" cy="1596177"/>
          </a:xfrm>
        </p:spPr>
        <p:txBody>
          <a:bodyPr>
            <a:normAutofit/>
          </a:bodyPr>
          <a:lstStyle/>
          <a:p>
            <a:r>
              <a:rPr lang="en-US" sz="4400" b="1" cap="none" dirty="0"/>
              <a:t>Lines of Authority</a:t>
            </a:r>
          </a:p>
        </p:txBody>
      </p:sp>
      <p:sp>
        <p:nvSpPr>
          <p:cNvPr id="3" name="Content Placeholder 2"/>
          <p:cNvSpPr>
            <a:spLocks noGrp="1"/>
          </p:cNvSpPr>
          <p:nvPr>
            <p:ph sz="quarter" idx="1"/>
          </p:nvPr>
        </p:nvSpPr>
        <p:spPr>
          <a:xfrm>
            <a:off x="301752" y="1600200"/>
            <a:ext cx="8503920" cy="4498848"/>
          </a:xfrm>
        </p:spPr>
        <p:txBody>
          <a:bodyPr>
            <a:normAutofit/>
          </a:bodyPr>
          <a:lstStyle/>
          <a:p>
            <a:pPr marL="0" lvl="0" indent="0" eaLnBrk="0" fontAlgn="base" hangingPunct="0">
              <a:lnSpc>
                <a:spcPct val="100000"/>
              </a:lnSpc>
              <a:spcAft>
                <a:spcPct val="0"/>
              </a:spcAft>
              <a:buClr>
                <a:srgbClr val="4F81BD"/>
              </a:buClr>
              <a:buNone/>
            </a:pPr>
            <a:br>
              <a:rPr lang="en-US" altLang="en-US" sz="1600" b="1" i="1" cap="none" dirty="0">
                <a:solidFill>
                  <a:prstClr val="black"/>
                </a:solidFill>
                <a:latin typeface="Arial Narrow" panose="020B0606020202030204" pitchFamily="34" charset="0"/>
              </a:rPr>
            </a:br>
            <a:r>
              <a:rPr lang="en-US" altLang="en-US" sz="1800" b="1" i="1" cap="none" dirty="0">
                <a:solidFill>
                  <a:prstClr val="black"/>
                </a:solidFill>
                <a:latin typeface="Arial Narrow" panose="020B0606020202030204" pitchFamily="34" charset="0"/>
              </a:rPr>
              <a:t>Board of Education</a:t>
            </a:r>
            <a:r>
              <a:rPr lang="en-US" altLang="en-US" sz="1600" b="1" i="1" cap="none" dirty="0">
                <a:solidFill>
                  <a:prstClr val="black"/>
                </a:solidFill>
                <a:latin typeface="Arial Narrow" panose="020B0606020202030204" pitchFamily="34" charset="0"/>
              </a:rPr>
              <a:t>.</a:t>
            </a:r>
            <a:r>
              <a:rPr lang="en-US" altLang="en-US" sz="1600" cap="none" dirty="0">
                <a:solidFill>
                  <a:prstClr val="black"/>
                </a:solidFill>
                <a:latin typeface="Arial Narrow" panose="020B0606020202030204" pitchFamily="34" charset="0"/>
              </a:rPr>
              <a:t> The Board of Education adopts policies to govern the establishment and operation of all activity funds.  The District’s auditors review these policies for sound accounting controls and reporting principles.</a:t>
            </a:r>
          </a:p>
          <a:p>
            <a:pPr marL="0" lvl="0" indent="0" eaLnBrk="0" fontAlgn="base" hangingPunct="0">
              <a:lnSpc>
                <a:spcPct val="100000"/>
              </a:lnSpc>
              <a:spcAft>
                <a:spcPct val="0"/>
              </a:spcAft>
              <a:buClr>
                <a:srgbClr val="4F81BD"/>
              </a:buClr>
              <a:buNone/>
            </a:pPr>
            <a:br>
              <a:rPr lang="en-US" altLang="en-US" sz="1600" b="1" i="1" cap="none" dirty="0">
                <a:solidFill>
                  <a:prstClr val="black"/>
                </a:solidFill>
                <a:latin typeface="Arial Narrow" panose="020B0606020202030204" pitchFamily="34" charset="0"/>
              </a:rPr>
            </a:br>
            <a:r>
              <a:rPr lang="en-US" altLang="en-US" sz="1800" b="1" i="1" cap="none" dirty="0">
                <a:solidFill>
                  <a:prstClr val="black"/>
                </a:solidFill>
                <a:latin typeface="Arial Narrow" panose="020B0606020202030204" pitchFamily="34" charset="0"/>
              </a:rPr>
              <a:t>Superintendent.</a:t>
            </a:r>
            <a:r>
              <a:rPr lang="en-US" altLang="en-US" sz="1800" cap="none" dirty="0">
                <a:solidFill>
                  <a:prstClr val="black"/>
                </a:solidFill>
                <a:latin typeface="Arial Narrow" panose="020B0606020202030204" pitchFamily="34" charset="0"/>
              </a:rPr>
              <a:t> </a:t>
            </a:r>
            <a:r>
              <a:rPr lang="en-US" altLang="en-US" sz="1600" cap="none" dirty="0">
                <a:solidFill>
                  <a:prstClr val="black"/>
                </a:solidFill>
                <a:latin typeface="Arial Narrow" panose="020B0606020202030204" pitchFamily="34" charset="0"/>
              </a:rPr>
              <a:t>The Superintendent is directly responsible to the Board of Education for administering all Board policies.</a:t>
            </a:r>
          </a:p>
          <a:p>
            <a:pPr marL="0" lvl="0" indent="0" eaLnBrk="0" fontAlgn="base" hangingPunct="0">
              <a:lnSpc>
                <a:spcPct val="100000"/>
              </a:lnSpc>
              <a:spcAft>
                <a:spcPct val="0"/>
              </a:spcAft>
              <a:buClr>
                <a:srgbClr val="4F81BD"/>
              </a:buClr>
              <a:buNone/>
            </a:pPr>
            <a:br>
              <a:rPr lang="en-US" altLang="en-US" sz="1600" b="1" i="1" cap="none" dirty="0">
                <a:solidFill>
                  <a:prstClr val="black"/>
                </a:solidFill>
                <a:latin typeface="Arial Narrow" panose="020B0606020202030204" pitchFamily="34" charset="0"/>
              </a:rPr>
            </a:br>
            <a:r>
              <a:rPr lang="en-US" altLang="en-US" sz="1800" b="1" i="1" cap="none" dirty="0">
                <a:solidFill>
                  <a:prstClr val="black"/>
                </a:solidFill>
                <a:latin typeface="Arial Narrow" panose="020B0606020202030204" pitchFamily="34" charset="0"/>
              </a:rPr>
              <a:t>Chief School Financial Officer. </a:t>
            </a:r>
            <a:r>
              <a:rPr lang="en-US" altLang="en-US" sz="1800" cap="none" dirty="0">
                <a:solidFill>
                  <a:prstClr val="black"/>
                </a:solidFill>
                <a:latin typeface="Arial Narrow" panose="020B0606020202030204" pitchFamily="34" charset="0"/>
              </a:rPr>
              <a:t> </a:t>
            </a:r>
            <a:r>
              <a:rPr lang="en-US" altLang="en-US" sz="1600" cap="none" dirty="0">
                <a:solidFill>
                  <a:prstClr val="black"/>
                </a:solidFill>
                <a:latin typeface="Arial Narrow" panose="020B0606020202030204" pitchFamily="34" charset="0"/>
              </a:rPr>
              <a:t>The Chief School Financial Officer has the overall responsibility for accounting for and reporting all funds, including district and student activity funds, to the Board.  The Chief School </a:t>
            </a:r>
            <a:r>
              <a:rPr lang="en-US" altLang="en-US" sz="1600" cap="none" dirty="0" err="1">
                <a:solidFill>
                  <a:prstClr val="black"/>
                </a:solidFill>
                <a:latin typeface="Arial Narrow" panose="020B0606020202030204" pitchFamily="34" charset="0"/>
              </a:rPr>
              <a:t>fFnancial</a:t>
            </a:r>
            <a:r>
              <a:rPr lang="en-US" altLang="en-US" sz="1600" cap="none" dirty="0">
                <a:solidFill>
                  <a:prstClr val="black"/>
                </a:solidFill>
                <a:latin typeface="Arial Narrow" panose="020B0606020202030204" pitchFamily="34" charset="0"/>
              </a:rPr>
              <a:t> Officer is also responsible for implementing and enforcing appropriate internal control procedures.</a:t>
            </a:r>
          </a:p>
          <a:p>
            <a:pPr marL="0" lvl="0" indent="0" eaLnBrk="0" fontAlgn="base" hangingPunct="0">
              <a:lnSpc>
                <a:spcPct val="100000"/>
              </a:lnSpc>
              <a:spcAft>
                <a:spcPct val="0"/>
              </a:spcAft>
              <a:buClr>
                <a:srgbClr val="4F81BD"/>
              </a:buClr>
              <a:buNone/>
            </a:pPr>
            <a:br>
              <a:rPr lang="en-US" altLang="en-US" sz="1600" b="1" i="1" cap="none" dirty="0">
                <a:solidFill>
                  <a:prstClr val="black"/>
                </a:solidFill>
                <a:latin typeface="Arial Narrow" panose="020B0606020202030204" pitchFamily="34" charset="0"/>
              </a:rPr>
            </a:br>
            <a:r>
              <a:rPr lang="en-US" altLang="en-US" sz="1800" b="1" i="1" cap="none" dirty="0">
                <a:solidFill>
                  <a:prstClr val="black"/>
                </a:solidFill>
                <a:latin typeface="Arial Narrow" panose="020B0606020202030204" pitchFamily="34" charset="0"/>
              </a:rPr>
              <a:t>Principal. </a:t>
            </a:r>
            <a:r>
              <a:rPr lang="en-US" altLang="en-US" sz="1800" cap="none" dirty="0">
                <a:solidFill>
                  <a:prstClr val="black"/>
                </a:solidFill>
                <a:latin typeface="Arial Narrow" panose="020B0606020202030204" pitchFamily="34" charset="0"/>
              </a:rPr>
              <a:t> </a:t>
            </a:r>
            <a:r>
              <a:rPr lang="en-US" altLang="en-US" sz="1600" cap="none" dirty="0">
                <a:solidFill>
                  <a:prstClr val="black"/>
                </a:solidFill>
                <a:latin typeface="Arial Narrow" panose="020B0606020202030204" pitchFamily="34" charset="0"/>
              </a:rPr>
              <a:t>The Principal at each school site is designated as the activity fund supervisor for that individual school.  The activity fund supervisor has overall responsibility for the operation of all activity funds, including collecting and depositing monies; approving disbursements of student activity fund monies; and </a:t>
            </a:r>
            <a:r>
              <a:rPr lang="en-US" altLang="en-US" sz="1600" b="1" u="sng" cap="none" dirty="0">
                <a:solidFill>
                  <a:prstClr val="black"/>
                </a:solidFill>
                <a:latin typeface="Arial Narrow" panose="020B0606020202030204" pitchFamily="34" charset="0"/>
              </a:rPr>
              <a:t>supervising all bookkeeping responsibilities</a:t>
            </a:r>
            <a:r>
              <a:rPr lang="en-US" altLang="en-US" sz="1600" cap="none" dirty="0">
                <a:solidFill>
                  <a:prstClr val="black"/>
                </a:solidFill>
                <a:latin typeface="Arial Narrow" panose="020B0606020202030204" pitchFamily="34" charset="0"/>
              </a:rPr>
              <a:t>.  The activity fund supervisor should be a signatory for all disbursements.</a:t>
            </a:r>
            <a:endParaRPr lang="en-US" altLang="en-US" sz="1600" b="1" i="1" cap="none"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640982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Autofit/>
          </a:bodyPr>
          <a:lstStyle/>
          <a:p>
            <a:r>
              <a:rPr lang="en-US" sz="3800" b="1" cap="none" dirty="0"/>
              <a:t>Fiduciary Responsibility of the Principal</a:t>
            </a:r>
          </a:p>
        </p:txBody>
      </p:sp>
      <p:sp>
        <p:nvSpPr>
          <p:cNvPr id="3" name="Content Placeholder 2"/>
          <p:cNvSpPr>
            <a:spLocks noGrp="1"/>
          </p:cNvSpPr>
          <p:nvPr>
            <p:ph sz="quarter" idx="1"/>
          </p:nvPr>
        </p:nvSpPr>
        <p:spPr/>
        <p:txBody>
          <a:bodyPr>
            <a:normAutofit/>
          </a:bodyPr>
          <a:lstStyle/>
          <a:p>
            <a:pPr>
              <a:lnSpc>
                <a:spcPct val="100000"/>
              </a:lnSpc>
            </a:pPr>
            <a:r>
              <a:rPr lang="en-US" sz="2400" b="1" cap="none" dirty="0">
                <a:latin typeface="Arial Narrow" panose="020B0606020202030204" pitchFamily="34" charset="0"/>
              </a:rPr>
              <a:t>Ultimately it is the Principal’s responsibility to ensure that funds are collected and disbursed in accordance with local board policies.</a:t>
            </a:r>
          </a:p>
          <a:p>
            <a:pPr marL="0" indent="0">
              <a:buNone/>
            </a:pPr>
            <a:endParaRPr lang="en-US" sz="2400" b="1" cap="none" dirty="0">
              <a:latin typeface="Arial Narrow" panose="020B0606020202030204" pitchFamily="34" charset="0"/>
            </a:endParaRPr>
          </a:p>
          <a:p>
            <a:pPr>
              <a:lnSpc>
                <a:spcPct val="100000"/>
              </a:lnSpc>
            </a:pPr>
            <a:r>
              <a:rPr lang="en-US" sz="2400" b="1" cap="none" dirty="0">
                <a:latin typeface="Arial Narrow" panose="020B0606020202030204" pitchFamily="34" charset="0"/>
              </a:rPr>
              <a:t>The Principal should be familiar with the Financial Procedures for the School District to have a basic understanding of the accounting regulations for schools.</a:t>
            </a:r>
          </a:p>
          <a:p>
            <a:endParaRPr lang="en-US" sz="2400" b="1" cap="none" dirty="0">
              <a:latin typeface="Arial Narrow" panose="020B0606020202030204" pitchFamily="34" charset="0"/>
            </a:endParaRPr>
          </a:p>
          <a:p>
            <a:pPr>
              <a:lnSpc>
                <a:spcPct val="100000"/>
              </a:lnSpc>
            </a:pPr>
            <a:r>
              <a:rPr lang="en-US" sz="2400" b="1" cap="none" dirty="0">
                <a:latin typeface="Arial Narrow" panose="020B0606020202030204" pitchFamily="34" charset="0"/>
              </a:rPr>
              <a:t>The Principal should work with the bookkeeper and staff when preparing the local school annual budgets.</a:t>
            </a:r>
          </a:p>
        </p:txBody>
      </p:sp>
    </p:spTree>
    <p:extLst>
      <p:ext uri="{BB962C8B-B14F-4D97-AF65-F5344CB8AC3E}">
        <p14:creationId xmlns:p14="http://schemas.microsoft.com/office/powerpoint/2010/main" val="206051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4000" b="1" cap="none" dirty="0"/>
              <a:t>Finance Matters/Budget Process</a:t>
            </a:r>
            <a:br>
              <a:rPr lang="en-US" sz="4000" b="1" cap="none" dirty="0"/>
            </a:br>
            <a:r>
              <a:rPr lang="en-US" sz="4000" b="1" cap="none" dirty="0"/>
              <a:t>General Outline</a:t>
            </a:r>
          </a:p>
        </p:txBody>
      </p:sp>
      <p:sp>
        <p:nvSpPr>
          <p:cNvPr id="3" name="Content Placeholder 2"/>
          <p:cNvSpPr>
            <a:spLocks noGrp="1"/>
          </p:cNvSpPr>
          <p:nvPr>
            <p:ph sz="quarter" idx="1"/>
          </p:nvPr>
        </p:nvSpPr>
        <p:spPr>
          <a:xfrm>
            <a:off x="152400" y="1828800"/>
            <a:ext cx="8839200" cy="4724400"/>
          </a:xfrm>
        </p:spPr>
        <p:txBody>
          <a:bodyPr>
            <a:normAutofit fontScale="47500" lnSpcReduction="20000"/>
          </a:bodyPr>
          <a:lstStyle/>
          <a:p>
            <a:pPr marL="0" indent="0">
              <a:buNone/>
            </a:pPr>
            <a:endParaRPr lang="en-US" sz="2000" dirty="0"/>
          </a:p>
          <a:p>
            <a:pPr marL="0" indent="0">
              <a:buNone/>
            </a:pPr>
            <a:r>
              <a:rPr lang="en-US" sz="3800" cap="none" dirty="0">
                <a:latin typeface="Arial Narrow" panose="020B0606020202030204" pitchFamily="34" charset="0"/>
              </a:rPr>
              <a:t>Example:  Madison County Board of Education</a:t>
            </a:r>
          </a:p>
          <a:p>
            <a:pPr marL="0" indent="0">
              <a:buNone/>
            </a:pPr>
            <a:endParaRPr lang="en-US" sz="3800" dirty="0">
              <a:latin typeface="Arial Narrow" panose="020B0606020202030204" pitchFamily="34" charset="0"/>
            </a:endParaRPr>
          </a:p>
          <a:p>
            <a:pPr marL="0" indent="0">
              <a:buNone/>
            </a:pPr>
            <a:r>
              <a:rPr lang="en-US" sz="3800" cap="none" dirty="0">
                <a:latin typeface="Arial Narrow" panose="020B0606020202030204" pitchFamily="34" charset="0"/>
              </a:rPr>
              <a:t>February – Pre-Staffing Meetings (Central Office Leadership Team)</a:t>
            </a:r>
          </a:p>
          <a:p>
            <a:pPr marL="0" indent="0">
              <a:buNone/>
            </a:pPr>
            <a:r>
              <a:rPr lang="en-US" sz="3800" cap="none" dirty="0">
                <a:latin typeface="Arial Narrow" panose="020B0606020202030204" pitchFamily="34" charset="0"/>
              </a:rPr>
              <a:t>March ~ April – Staffing Meetings (Leadership Team and Local School Principals)</a:t>
            </a:r>
          </a:p>
          <a:p>
            <a:pPr marL="0" indent="0">
              <a:buNone/>
            </a:pPr>
            <a:r>
              <a:rPr lang="en-US" sz="3800" cap="none" dirty="0">
                <a:latin typeface="Arial Narrow" panose="020B0606020202030204" pitchFamily="34" charset="0"/>
              </a:rPr>
              <a:t>April ~ May – Monitoring and Tracking Legislative Session (State Funds)</a:t>
            </a:r>
          </a:p>
          <a:p>
            <a:pPr marL="0" indent="0">
              <a:buNone/>
            </a:pPr>
            <a:r>
              <a:rPr lang="en-US" sz="3800" cap="none" dirty="0">
                <a:latin typeface="Arial Narrow" panose="020B0606020202030204" pitchFamily="34" charset="0"/>
              </a:rPr>
              <a:t>May – Local School Budget Preparation</a:t>
            </a:r>
          </a:p>
          <a:p>
            <a:pPr marL="0" indent="0">
              <a:buNone/>
            </a:pPr>
            <a:r>
              <a:rPr lang="en-US" sz="3800" cap="none" dirty="0">
                <a:latin typeface="Arial Narrow" panose="020B0606020202030204" pitchFamily="34" charset="0"/>
              </a:rPr>
              <a:t>June – Reviewing and Uploading Local School Budgets</a:t>
            </a:r>
          </a:p>
          <a:p>
            <a:pPr marL="0" indent="0">
              <a:buNone/>
            </a:pPr>
            <a:r>
              <a:rPr lang="en-US" sz="3800" cap="none" dirty="0">
                <a:latin typeface="Arial Narrow" panose="020B0606020202030204" pitchFamily="34" charset="0"/>
              </a:rPr>
              <a:t>            Rolling and Entering Personnel Costs</a:t>
            </a:r>
          </a:p>
          <a:p>
            <a:pPr marL="0" indent="0">
              <a:buNone/>
            </a:pPr>
            <a:r>
              <a:rPr lang="en-US" sz="3800" cap="none" dirty="0">
                <a:latin typeface="Arial Narrow" panose="020B0606020202030204" pitchFamily="34" charset="0"/>
              </a:rPr>
              <a:t>July – Departmental Meetings and Non-Personnel Cost Entries</a:t>
            </a:r>
          </a:p>
          <a:p>
            <a:pPr marL="0" indent="0">
              <a:buNone/>
            </a:pPr>
            <a:r>
              <a:rPr lang="en-US" sz="3800" cap="none" dirty="0">
                <a:latin typeface="Arial Narrow" panose="020B0606020202030204" pitchFamily="34" charset="0"/>
              </a:rPr>
              <a:t>August – Federal Programs and Final Budget (1</a:t>
            </a:r>
            <a:r>
              <a:rPr lang="en-US" sz="3800" cap="none" baseline="30000" dirty="0">
                <a:latin typeface="Arial Narrow" panose="020B0606020202030204" pitchFamily="34" charset="0"/>
              </a:rPr>
              <a:t>st</a:t>
            </a:r>
            <a:r>
              <a:rPr lang="en-US" sz="3800" cap="none" dirty="0">
                <a:latin typeface="Arial Narrow" panose="020B0606020202030204" pitchFamily="34" charset="0"/>
              </a:rPr>
              <a:t> Public Budget Hearing)</a:t>
            </a:r>
          </a:p>
          <a:p>
            <a:pPr marL="0" indent="0">
              <a:buNone/>
            </a:pPr>
            <a:r>
              <a:rPr lang="en-US" sz="3800" cap="none" dirty="0">
                <a:latin typeface="Arial Narrow" panose="020B0606020202030204" pitchFamily="34" charset="0"/>
              </a:rPr>
              <a:t>September – Board Approval and Submission to SDE (2</a:t>
            </a:r>
            <a:r>
              <a:rPr lang="en-US" sz="3800" cap="none" baseline="30000" dirty="0">
                <a:latin typeface="Arial Narrow" panose="020B0606020202030204" pitchFamily="34" charset="0"/>
              </a:rPr>
              <a:t>nd</a:t>
            </a:r>
            <a:r>
              <a:rPr lang="en-US" sz="3800" cap="none" dirty="0">
                <a:latin typeface="Arial Narrow" panose="020B0606020202030204" pitchFamily="34" charset="0"/>
              </a:rPr>
              <a:t> Public Budget Hearing)</a:t>
            </a:r>
          </a:p>
        </p:txBody>
      </p:sp>
      <p:pic>
        <p:nvPicPr>
          <p:cNvPr id="4" name="Picture 3" descr="Data Visualization/Visualisation of quantitativ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524000"/>
            <a:ext cx="2590800" cy="1371600"/>
          </a:xfrm>
          <a:prstGeom prst="rect">
            <a:avLst/>
          </a:prstGeom>
        </p:spPr>
      </p:pic>
    </p:spTree>
    <p:extLst>
      <p:ext uri="{BB962C8B-B14F-4D97-AF65-F5344CB8AC3E}">
        <p14:creationId xmlns:p14="http://schemas.microsoft.com/office/powerpoint/2010/main" val="199272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043" y="152400"/>
            <a:ext cx="7773338" cy="1291377"/>
          </a:xfrm>
        </p:spPr>
        <p:txBody>
          <a:bodyPr/>
          <a:lstStyle/>
          <a:p>
            <a:r>
              <a:rPr lang="en-US" b="1" cap="none" dirty="0"/>
              <a:t>Budget Overview – Fund Types:</a:t>
            </a:r>
          </a:p>
        </p:txBody>
      </p:sp>
      <p:sp>
        <p:nvSpPr>
          <p:cNvPr id="3" name="Content Placeholder 2"/>
          <p:cNvSpPr>
            <a:spLocks noGrp="1"/>
          </p:cNvSpPr>
          <p:nvPr>
            <p:ph sz="quarter" idx="1"/>
          </p:nvPr>
        </p:nvSpPr>
        <p:spPr>
          <a:xfrm>
            <a:off x="301752" y="1352900"/>
            <a:ext cx="8503920" cy="4484077"/>
          </a:xfrm>
        </p:spPr>
        <p:txBody>
          <a:bodyPr>
            <a:noAutofit/>
          </a:bodyPr>
          <a:lstStyle/>
          <a:p>
            <a:pPr>
              <a:lnSpc>
                <a:spcPct val="200000"/>
              </a:lnSpc>
            </a:pPr>
            <a:r>
              <a:rPr lang="en-US" cap="none" dirty="0">
                <a:latin typeface="Arial Narrow" panose="020B0606020202030204" pitchFamily="34" charset="0"/>
              </a:rPr>
              <a:t>General Fund – State and Local Sources</a:t>
            </a:r>
          </a:p>
          <a:p>
            <a:pPr>
              <a:lnSpc>
                <a:spcPct val="100000"/>
              </a:lnSpc>
            </a:pPr>
            <a:r>
              <a:rPr lang="en-US" cap="none" dirty="0">
                <a:latin typeface="Arial Narrow" panose="020B0606020202030204" pitchFamily="34" charset="0"/>
              </a:rPr>
              <a:t>Special Revenue Funds – Federal Programs and </a:t>
            </a:r>
            <a:r>
              <a:rPr lang="en-US" b="1" cap="none" dirty="0">
                <a:latin typeface="Arial Narrow" panose="020B0606020202030204" pitchFamily="34" charset="0"/>
              </a:rPr>
              <a:t>PUBLIC LOCAL SCHOOL FUNDS</a:t>
            </a:r>
            <a:r>
              <a:rPr lang="en-US" cap="none" dirty="0">
                <a:latin typeface="Arial Narrow" panose="020B0606020202030204" pitchFamily="34" charset="0"/>
              </a:rPr>
              <a:t>, (Appropriations, Admissions, Concessions, Dues and Fees, Fund Raisers, Grants, and Donations)</a:t>
            </a:r>
          </a:p>
          <a:p>
            <a:pPr>
              <a:lnSpc>
                <a:spcPct val="200000"/>
              </a:lnSpc>
            </a:pPr>
            <a:r>
              <a:rPr lang="en-US" cap="none" dirty="0">
                <a:latin typeface="Arial Narrow" panose="020B0606020202030204" pitchFamily="34" charset="0"/>
              </a:rPr>
              <a:t>Debt Service Funds – State and Local Funds Set Aside for Annual Debt Payments</a:t>
            </a:r>
          </a:p>
          <a:p>
            <a:pPr>
              <a:lnSpc>
                <a:spcPct val="200000"/>
              </a:lnSpc>
            </a:pPr>
            <a:r>
              <a:rPr lang="en-US" cap="none" dirty="0">
                <a:latin typeface="Arial Narrow" panose="020B0606020202030204" pitchFamily="34" charset="0"/>
              </a:rPr>
              <a:t>Capital Projects Funds – State Fleet Renewal Funds, State Capital Funds, and Local Bond Proceeds</a:t>
            </a:r>
          </a:p>
          <a:p>
            <a:pPr>
              <a:lnSpc>
                <a:spcPct val="100000"/>
              </a:lnSpc>
            </a:pPr>
            <a:r>
              <a:rPr lang="en-US" cap="none" dirty="0">
                <a:latin typeface="Arial Narrow" panose="020B0606020202030204" pitchFamily="34" charset="0"/>
              </a:rPr>
              <a:t>Fiduciary Funds – </a:t>
            </a:r>
            <a:r>
              <a:rPr lang="en-US" b="1" cap="none" dirty="0">
                <a:latin typeface="Arial Narrow" panose="020B0606020202030204" pitchFamily="34" charset="0"/>
              </a:rPr>
              <a:t>NON-PUBLIC LOCAL SCHOOL FUNDS </a:t>
            </a:r>
            <a:r>
              <a:rPr lang="en-US" cap="none" dirty="0">
                <a:latin typeface="Arial Narrow" panose="020B0606020202030204" pitchFamily="34" charset="0"/>
              </a:rPr>
              <a:t>(Club Fees, Fund Raisers, Donations, and Accommodations)</a:t>
            </a:r>
          </a:p>
        </p:txBody>
      </p:sp>
      <p:pic>
        <p:nvPicPr>
          <p:cNvPr id="4" name="Picture 3" descr="Kids Club Free Stock Photo - Public Domain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5638800"/>
            <a:ext cx="3425952" cy="1021023"/>
          </a:xfrm>
          <a:prstGeom prst="rect">
            <a:avLst/>
          </a:prstGeom>
        </p:spPr>
      </p:pic>
    </p:spTree>
    <p:extLst>
      <p:ext uri="{BB962C8B-B14F-4D97-AF65-F5344CB8AC3E}">
        <p14:creationId xmlns:p14="http://schemas.microsoft.com/office/powerpoint/2010/main" val="751510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58952"/>
          </a:xfrm>
        </p:spPr>
        <p:txBody>
          <a:bodyPr>
            <a:noAutofit/>
          </a:bodyPr>
          <a:lstStyle/>
          <a:p>
            <a:r>
              <a:rPr lang="en-US" b="1" cap="none" dirty="0"/>
              <a:t>Activity Fund Accounting/Budgeting</a:t>
            </a:r>
            <a:br>
              <a:rPr lang="en-US" b="1" cap="none" dirty="0"/>
            </a:br>
            <a:r>
              <a:rPr lang="en-US" b="1" cap="none" dirty="0"/>
              <a:t>for Local Schools</a:t>
            </a:r>
          </a:p>
        </p:txBody>
      </p:sp>
      <p:sp>
        <p:nvSpPr>
          <p:cNvPr id="3" name="Content Placeholder 2"/>
          <p:cNvSpPr>
            <a:spLocks noGrp="1"/>
          </p:cNvSpPr>
          <p:nvPr>
            <p:ph sz="quarter" idx="1"/>
          </p:nvPr>
        </p:nvSpPr>
        <p:spPr>
          <a:xfrm>
            <a:off x="301752" y="1828800"/>
            <a:ext cx="8503920" cy="4270248"/>
          </a:xfrm>
        </p:spPr>
        <p:txBody>
          <a:bodyPr>
            <a:normAutofit fontScale="85000" lnSpcReduction="20000"/>
          </a:bodyPr>
          <a:lstStyle/>
          <a:p>
            <a:pPr marL="0" indent="0">
              <a:buNone/>
            </a:pPr>
            <a:r>
              <a:rPr lang="en-US" sz="2400" cap="none" dirty="0"/>
              <a:t>Before the AASBO LSFM Program, not enough attention was given to accounting for activity funds in school districts.  The nature of activity funds, however, makes them especially vulnerable to error, misuse, and sometimes fraud.  In addition, activity funds often generate large sums of money, especially when capturing the amount that flows through a local school in the form of school board funds, student-generated funds, receipts and disbursements related to athletics, and the numerous co curricular and extracurricular events sponsored by school districts today.</a:t>
            </a:r>
          </a:p>
          <a:p>
            <a:pPr marL="0" indent="0">
              <a:buNone/>
            </a:pPr>
            <a:endParaRPr lang="en-US" sz="2400" cap="none" dirty="0"/>
          </a:p>
          <a:p>
            <a:pPr marL="0" indent="0">
              <a:buNone/>
            </a:pPr>
            <a:r>
              <a:rPr lang="en-US" sz="2400" cap="none" dirty="0"/>
              <a:t>We are seeing a change statewide.  School districts as well as local school administrators and staff are doing a much better job planning, budgeting, and tracking local school accounts.</a:t>
            </a:r>
          </a:p>
        </p:txBody>
      </p:sp>
    </p:spTree>
    <p:extLst>
      <p:ext uri="{BB962C8B-B14F-4D97-AF65-F5344CB8AC3E}">
        <p14:creationId xmlns:p14="http://schemas.microsoft.com/office/powerpoint/2010/main" val="52659143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523</TotalTime>
  <Words>1061</Words>
  <Application>Microsoft Office PowerPoint</Application>
  <PresentationFormat>On-screen Show (4:3)</PresentationFormat>
  <Paragraphs>143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Narrow</vt:lpstr>
      <vt:lpstr>Tw Cen MT</vt:lpstr>
      <vt:lpstr>Droplet</vt:lpstr>
      <vt:lpstr>Current Issues for Local Schools Budget and Financial Reporting</vt:lpstr>
      <vt:lpstr>Budgeting for Activity Funds</vt:lpstr>
      <vt:lpstr>Budgets</vt:lpstr>
      <vt:lpstr>Mission of Budget Process</vt:lpstr>
      <vt:lpstr>Lines of Authority</vt:lpstr>
      <vt:lpstr>Fiduciary Responsibility of the Principal</vt:lpstr>
      <vt:lpstr>Finance Matters/Budget Process General Outline</vt:lpstr>
      <vt:lpstr>Budget Overview – Fund Types:</vt:lpstr>
      <vt:lpstr>Activity Fund Accounting/Budgeting for Local Schools</vt:lpstr>
      <vt:lpstr>Summary – Elements of the Budget Process</vt:lpstr>
      <vt:lpstr>PowerPoint Presentation</vt:lpstr>
      <vt:lpstr>State Appropriated “Classroom Instructional Support” Funds</vt:lpstr>
      <vt:lpstr>State Appropriated “Student Materials”</vt:lpstr>
      <vt:lpstr>State Appropriated “Technology”</vt:lpstr>
      <vt:lpstr>State Appropriated “Professional Development”</vt:lpstr>
      <vt:lpstr>State Appropriated “Library Enhancement”</vt:lpstr>
      <vt:lpstr>Budget Committee</vt:lpstr>
      <vt:lpstr>Proposed Budget Approval by Teachers</vt:lpstr>
      <vt:lpstr>Approval of Budgets</vt:lpstr>
      <vt:lpstr>Proposed Budget Approval (cont’d)</vt:lpstr>
      <vt:lpstr>Proposed Budget Approval (cont’d)</vt:lpstr>
      <vt:lpstr>Teacher Transfer</vt:lpstr>
      <vt:lpstr>Unspent Funds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Preparation for  Local Schools/School Districts</dc:title>
  <dc:creator>Cathy L. Allen</dc:creator>
  <cp:lastModifiedBy>Anna Clay Adams</cp:lastModifiedBy>
  <cp:revision>122</cp:revision>
  <cp:lastPrinted>2021-10-20T16:15:14Z</cp:lastPrinted>
  <dcterms:created xsi:type="dcterms:W3CDTF">2015-02-19T18:09:46Z</dcterms:created>
  <dcterms:modified xsi:type="dcterms:W3CDTF">2021-11-09T20:26:02Z</dcterms:modified>
</cp:coreProperties>
</file>