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Montserrat" panose="02000505000000020004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b00ffdf98_0_2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b00ffdf98_0_2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2c384f225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2c384f225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2c384f22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2c384f22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2c384f225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2c384f225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2c384f22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2c384f22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2c384f22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2c384f22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b00ffdf98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b00ffdf98_0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2c384f225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2c384f225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2c384f22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2c384f225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2c384f225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2c384f225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2c384f2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2c384f2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2c384f22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2c384f22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f172dafd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f172dafd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2c384f225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2c384f225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b00ffdf98_0_2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b00ffdf98_0_2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b00ffdf98_0_2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fb00ffdf98_0_2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f172daf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f172dafd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b00225ad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b00225ad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2c384f22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2c384f22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2c384f22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2c384f22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2c384f22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2c384f22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b00225ad3_1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b00225ad3_1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2c384f22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2c384f22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2c384f22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2c384f22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rgbClr val="43434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or.alabama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veal@hoover.k12.al.u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2723502" y="703050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PERSONNEL MANAGEMENT</a:t>
            </a:r>
            <a:endParaRPr b="1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2822875" y="2398575"/>
            <a:ext cx="5827500" cy="17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The Employment Process - AASBO </a:t>
            </a: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53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November 1, 2021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67"/>
              <a:t>Mary Veal, Director of Human Resources</a:t>
            </a:r>
            <a:endParaRPr sz="2067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67"/>
              <a:t>Hoover City Schools</a:t>
            </a:r>
            <a:endParaRPr sz="2067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800" y="1077175"/>
            <a:ext cx="3416575" cy="34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050" y="65450"/>
            <a:ext cx="7017450" cy="47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Vetting Employees</a:t>
            </a:r>
            <a:endParaRPr b="1"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1"/>
          </p:nvPr>
        </p:nvSpPr>
        <p:spPr>
          <a:xfrm>
            <a:off x="829925" y="1584875"/>
            <a:ext cx="7560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 sz="2100"/>
              <a:t>The ALSDE online application system, </a:t>
            </a:r>
            <a:r>
              <a:rPr lang="en" sz="2100" i="1"/>
              <a:t>Teach In Alabama, </a:t>
            </a:r>
            <a:r>
              <a:rPr lang="en" sz="2100"/>
              <a:t>keeps all references on file from the initial time of application</a:t>
            </a:r>
            <a:endParaRPr sz="210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 sz="2100"/>
              <a:t>Contact current employer for further vetting</a:t>
            </a:r>
            <a:endParaRPr sz="210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 sz="2100"/>
              <a:t>Look beyond technical skills or knowledge, and areas where references have less favorable ratings</a:t>
            </a:r>
            <a:endParaRPr sz="210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" sz="2100"/>
              <a:t>Google and social media have become popular vetting tools</a:t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Vetting Employees</a:t>
            </a:r>
            <a:endParaRPr b="1"/>
          </a:p>
        </p:txBody>
      </p:sp>
      <p:sp>
        <p:nvSpPr>
          <p:cNvPr id="210" name="Google Shape;210;p25"/>
          <p:cNvSpPr txBox="1">
            <a:spLocks noGrp="1"/>
          </p:cNvSpPr>
          <p:nvPr>
            <p:ph type="body" idx="1"/>
          </p:nvPr>
        </p:nvSpPr>
        <p:spPr>
          <a:xfrm>
            <a:off x="1002000" y="1567550"/>
            <a:ext cx="7629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Read entire APPLICATION thoroughly to examine reasons the applicant left previous job or was non-renewed for cause</a:t>
            </a:r>
            <a:endParaRPr sz="190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Look for attachments that may be included in application such as additional reference letters, certification information, etc.</a:t>
            </a:r>
            <a:endParaRPr sz="190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Check conviction history and background questions</a:t>
            </a:r>
            <a:endParaRPr sz="190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Check employment history for gaps in employment or changing positions frequently</a:t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Background Checks	</a:t>
            </a:r>
            <a:endParaRPr b="1"/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1107000" y="1229850"/>
            <a:ext cx="7552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All Alabama public education employees must complete a background check through the ALSDE system (excludes volunteers)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Applicant registers and pays for background check online, and chooses a location listed to complete the fingerprinting process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If no significant charges or convictions surface, the results could be returned within 24 - 72 hours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If an applicant has serious convictions, he/she must submit a case summary to the ALSDE; the ALSDE sends results to the school system who makes a determination of whether to hire or not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075" y="100025"/>
            <a:ext cx="4182324" cy="49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Pre-Employment Forms - Examples</a:t>
            </a:r>
            <a:endParaRPr b="1"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Copy of Driver’s License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Social Security Card or Passport (E-Verify)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USCIS Form I-9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A-4 and W-4 Tax Forms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Direct Deposit Authorization or Letter from Banking Institution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Alabama Teachers Retirement Systems (TRS) Enrollment Form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RSA Post-Retirement Employment Form (if applicable)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Personal Leave Day Options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Sick Leave Bank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Vacation Policy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Employee Handbook Agreements/Acknowledgements </a:t>
            </a:r>
            <a:endParaRPr sz="1600"/>
          </a:p>
        </p:txBody>
      </p:sp>
      <p:pic>
        <p:nvPicPr>
          <p:cNvPr id="228" name="Google Shape;2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0650" y="1180525"/>
            <a:ext cx="1483026" cy="12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Pre-Employment Information</a:t>
            </a:r>
            <a:endParaRPr b="1"/>
          </a:p>
        </p:txBody>
      </p:sp>
      <p:sp>
        <p:nvSpPr>
          <p:cNvPr id="234" name="Google Shape;234;p2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" sz="2300"/>
              <a:t>Work Verification from Previous Employers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" sz="2300"/>
              <a:t>Sick Day Transfer Requests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" sz="2300"/>
              <a:t>Transcripts (Certified Personnel)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" sz="2300"/>
              <a:t>Proof of Pre-employment Drug Screening (Transportation Personnel) </a:t>
            </a:r>
            <a:endParaRPr sz="23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I-9 E-Verify </a:t>
            </a:r>
            <a:endParaRPr b="1"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4"/>
              <a:t>E-Verify is a web-based system to confirm eligibility of employees to work in the United States. The system verifies information that is submitted on the I-9 Form and E-Verify, against records available to the Social Security Administration (SSA) and the Department of Homeland Security (DHS).</a:t>
            </a:r>
            <a:endParaRPr sz="2604"/>
          </a:p>
          <a:p>
            <a:pPr marL="457200" lvl="0" indent="-331958" algn="l" rtl="0"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en" sz="2604" i="1"/>
              <a:t>Must be completed within three business days of official start date</a:t>
            </a:r>
            <a:endParaRPr sz="2604" i="1"/>
          </a:p>
          <a:p>
            <a:pPr marL="457200" lvl="0" indent="-331958" algn="l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2604" i="1"/>
              <a:t>Employers cannot specify which I-9 documentation employees must present</a:t>
            </a:r>
            <a:endParaRPr sz="2604" i="1"/>
          </a:p>
          <a:p>
            <a:pPr marL="457200" lvl="0" indent="-331958" algn="l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2604" i="1"/>
              <a:t>E-Verify Notices must be posted in English and Spanish</a:t>
            </a:r>
            <a:endParaRPr sz="2604" i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Affordable Care Act Notice</a:t>
            </a:r>
            <a:endParaRPr b="1"/>
          </a:p>
        </p:txBody>
      </p:sp>
      <p:sp>
        <p:nvSpPr>
          <p:cNvPr id="246" name="Google Shape;246;p3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Employment information must contain the Affordable Care Act (ACA) Notice that informs employees of the Health Insurance Marketplace to find and compare private health insurance options. </a:t>
            </a: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" sz="1800" i="1"/>
              <a:t>ACA options are more applicable to individuals not receiving health insurance through an employer by qualifying for federal subsidies described in the notice</a:t>
            </a:r>
            <a:endParaRPr sz="18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 i="1"/>
              <a:t>PEEHIP coverage is considered “affordable” according to ACA rules</a:t>
            </a:r>
            <a:endParaRPr sz="1800" i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HIRING PROCESS	</a:t>
            </a:r>
            <a:endParaRPr sz="2700" b="1"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Position is Vacated</a:t>
            </a:r>
            <a:endParaRPr sz="20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Post Position</a:t>
            </a:r>
            <a:endParaRPr sz="20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	Select Candidates to Interview</a:t>
            </a:r>
            <a:endParaRPr sz="20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		Interview Process</a:t>
            </a:r>
            <a:endParaRPr sz="20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			Vetting </a:t>
            </a:r>
            <a:endParaRPr sz="20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				Hiring Recommendation Process</a:t>
            </a:r>
            <a:endParaRPr sz="2000"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650" y="573676"/>
            <a:ext cx="2143125" cy="17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Employment for Individuals 18 and Younger</a:t>
            </a:r>
            <a:endParaRPr b="1"/>
          </a:p>
        </p:txBody>
      </p:sp>
      <p:sp>
        <p:nvSpPr>
          <p:cNvPr id="252" name="Google Shape;252;p3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lang="en" sz="1500"/>
              <a:t>The Alabama Department of Labor requires an </a:t>
            </a:r>
            <a:r>
              <a:rPr lang="en" sz="1500" b="1"/>
              <a:t>EMPLOYEE INFORMATION FORM</a:t>
            </a:r>
            <a:r>
              <a:rPr lang="en" sz="1500"/>
              <a:t> (located at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www.labor.alabama.gov</a:t>
            </a:r>
            <a:r>
              <a:rPr lang="en" sz="1500"/>
              <a:t>) to be on file with anyone 18 years or younger at the premises where employees 18 years and younger are employed.</a:t>
            </a:r>
            <a:endParaRPr sz="15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 sz="1300"/>
              <a:t>Proof of age documentation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 sz="1300"/>
              <a:t>An </a:t>
            </a:r>
            <a:r>
              <a:rPr lang="en" sz="1300" b="1"/>
              <a:t>ELIGIBILITY TO WORK FORM</a:t>
            </a:r>
            <a:r>
              <a:rPr lang="en" sz="1300"/>
              <a:t> is required for minors age 14 and 15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 sz="1300"/>
              <a:t>Time records must be maintained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 sz="1300"/>
              <a:t>Child Labor Certificates must be in public view and renewed annually</a:t>
            </a:r>
            <a:endParaRPr sz="1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Alabama Child Labor Law	</a:t>
            </a:r>
            <a:endParaRPr b="1"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1"/>
          </p:nvPr>
        </p:nvSpPr>
        <p:spPr>
          <a:xfrm>
            <a:off x="240675" y="1870350"/>
            <a:ext cx="8368200" cy="26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Minors under the age of 18 may be prohibited from working in certain conditions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Minors 16, 17, and 18 who are enrolled in public or private school shall NOT work between 10 p.m. and 5 a.m. on any night preceding a school day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Minors 14 and 15 shall not work before 7 a.m. and 7 p.m. any day of the week, during hours when school is in session, no more than 3 hours on school days, no more than 8 hours on non-school days, and no more than 18 hours/week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Minors 14 and 15 have different summer months rules</a:t>
            </a:r>
            <a:endParaRPr sz="170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New Hire Orientation</a:t>
            </a:r>
            <a:r>
              <a:rPr lang="en"/>
              <a:t>	</a:t>
            </a:r>
            <a:endParaRPr/>
          </a:p>
        </p:txBody>
      </p:sp>
      <p:sp>
        <p:nvSpPr>
          <p:cNvPr id="264" name="Google Shape;264;p3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Many HR and/or Payroll Departments provide new hire orientation to review school district policies and review benefits prior to Open Enrollment. Other information to consider reviewing during the onboarding process is below:</a:t>
            </a:r>
            <a:endParaRPr sz="1600"/>
          </a:p>
          <a:p>
            <a:pPr marL="457200" lvl="0" indent="-3365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Confidentiality of personnel files </a:t>
            </a:r>
            <a:endParaRPr sz="1700"/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Anti-discrimination &amp; harassment policies</a:t>
            </a:r>
            <a:endParaRPr sz="1700"/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On-the-Job Injury (no workers compensation)</a:t>
            </a:r>
            <a:endParaRPr sz="1700"/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Leave of absence procedures (No FMLA eligibility first year of employment)</a:t>
            </a:r>
            <a:endParaRPr sz="1700"/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Time clock or absence management procedures</a:t>
            </a:r>
            <a:endParaRPr sz="1700"/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Employee Assistance Program (if available)</a:t>
            </a:r>
            <a:endParaRPr sz="1700"/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Tenured/Non-probationary laws </a:t>
            </a:r>
            <a:endParaRPr sz="1700"/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" sz="1700"/>
              <a:t>Educators Liability Trust Fund (ELTF)</a:t>
            </a:r>
            <a:endParaRPr sz="17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HR AND PAYROLL COLLABORATION</a:t>
            </a:r>
            <a:endParaRPr b="1"/>
          </a:p>
        </p:txBody>
      </p:sp>
      <p:sp>
        <p:nvSpPr>
          <p:cNvPr id="270" name="Google Shape;270;p35"/>
          <p:cNvSpPr txBox="1">
            <a:spLocks noGrp="1"/>
          </p:cNvSpPr>
          <p:nvPr>
            <p:ph type="body" idx="1"/>
          </p:nvPr>
        </p:nvSpPr>
        <p:spPr>
          <a:xfrm>
            <a:off x="1437400" y="1567550"/>
            <a:ext cx="6777900" cy="28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/>
          </a:p>
        </p:txBody>
      </p:sp>
      <p:pic>
        <p:nvPicPr>
          <p:cNvPr id="271" name="Google Shape;2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550" y="1591800"/>
            <a:ext cx="2680850" cy="28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075" y="1567550"/>
            <a:ext cx="2857500" cy="29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5"/>
          <p:cNvSpPr txBox="1"/>
          <p:nvPr/>
        </p:nvSpPr>
        <p:spPr>
          <a:xfrm>
            <a:off x="5438825" y="2576750"/>
            <a:ext cx="1446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Payroll &amp; Benefits</a:t>
            </a:r>
            <a:endParaRPr sz="2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HR AND PAYROLL </a:t>
            </a:r>
            <a:endParaRPr b="1"/>
          </a:p>
        </p:txBody>
      </p:sp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Onboarding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Attendance monitoring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Leave administration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Substitute management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Salary and work experience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Separation of employment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Disability claims</a:t>
            </a:r>
            <a:endParaRPr sz="1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/>
          </a:p>
        </p:txBody>
      </p:sp>
      <p:sp>
        <p:nvSpPr>
          <p:cNvPr id="285" name="Google Shape;285;p3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Mary Veal, Director of Human Resources</a:t>
            </a:r>
            <a:endParaRPr sz="24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Hoover City Schools</a:t>
            </a:r>
            <a:endParaRPr sz="24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mveal@hoover.k12.al.us</a:t>
            </a:r>
            <a:endParaRPr sz="24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Job Posting</a:t>
            </a:r>
            <a:endParaRPr b="1"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640775" y="1567550"/>
            <a:ext cx="7695600" cy="30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The </a:t>
            </a:r>
            <a:r>
              <a:rPr lang="en" sz="1700" b="1" i="1"/>
              <a:t>Job Description</a:t>
            </a:r>
            <a:r>
              <a:rPr lang="en" sz="1700"/>
              <a:t> provides clarity on minimum job requirements including duties and responsibilities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Vacancies must be posted for at least 7 calendar days 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Vacancies involving jobs which are supervisory, managerial, or otherwise newly created positions, require posting notices of at least </a:t>
            </a:r>
            <a:r>
              <a:rPr lang="en" sz="1700" u="sng"/>
              <a:t>14</a:t>
            </a:r>
            <a:r>
              <a:rPr lang="en" sz="1700"/>
              <a:t> calendar days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“Potential” vacancies can be posted in advance, even if a resignation has not been received</a:t>
            </a:r>
            <a:endParaRPr sz="1700"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825" y="251976"/>
            <a:ext cx="1619250" cy="105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Job Posting</a:t>
            </a:r>
            <a:endParaRPr b="1"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1340800" y="127317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notice shall include, but not necessarily be limited to, the following:</a:t>
            </a:r>
            <a:endParaRPr sz="1900"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Job description and title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Required qualifications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Salary schedule and amount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Information on where to submit an application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Information on deadlines for applying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Any other relevant information</a:t>
            </a:r>
            <a:endParaRPr sz="19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 i="1"/>
              <a:t>Alabama Code Title 16-22-15</a:t>
            </a:r>
            <a:endParaRPr sz="1000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Selecting Candidates to Interview</a:t>
            </a:r>
            <a:endParaRPr b="1"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387900" y="1387650"/>
            <a:ext cx="8368200" cy="3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10000"/>
          </a:bodyPr>
          <a:lstStyle/>
          <a:p>
            <a:pPr marL="457200" lvl="0" indent="-331395" algn="l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 sz="4047"/>
              <a:t>Review applications and determine who does not meet the minimum job requirements for the position</a:t>
            </a:r>
            <a:endParaRPr sz="4047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47"/>
          </a:p>
          <a:p>
            <a:pPr marL="457200" lvl="0" indent="-331395" algn="l" rtl="0"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 sz="4047" b="1" i="1"/>
              <a:t>Teach In Alabama </a:t>
            </a:r>
            <a:r>
              <a:rPr lang="en" sz="4047"/>
              <a:t>allows a hiring manager the option to select certain criteria to reduce the number of eligible candidates </a:t>
            </a:r>
            <a:endParaRPr sz="4047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47"/>
          </a:p>
          <a:p>
            <a:pPr marL="457200" lvl="0" indent="-331395" algn="l" rtl="0"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" sz="4047"/>
              <a:t>Analyze characteristics and diversity of the team, department, grade level, etc., to assist in identifying candidates who would work well with that group</a:t>
            </a:r>
            <a:endParaRPr sz="4047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Selecting Candidates to Interview</a:t>
            </a:r>
            <a:endParaRPr b="1"/>
          </a:p>
        </p:txBody>
      </p:sp>
      <p:sp>
        <p:nvSpPr>
          <p:cNvPr id="167" name="Google Shape;167;p18"/>
          <p:cNvSpPr txBox="1">
            <a:spLocks noGrp="1"/>
          </p:cNvSpPr>
          <p:nvPr>
            <p:ph type="body" idx="1"/>
          </p:nvPr>
        </p:nvSpPr>
        <p:spPr>
          <a:xfrm>
            <a:off x="727800" y="1470150"/>
            <a:ext cx="8416200" cy="22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Experience can be an important factor in some instances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Having a team of diverse individuals to review applications is a good practice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Some hiring managers may look for candidates that are similar to them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575" y="3153650"/>
            <a:ext cx="322985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Hiring Considerations</a:t>
            </a:r>
            <a:endParaRPr b="1"/>
          </a:p>
        </p:txBody>
      </p:sp>
      <p:sp>
        <p:nvSpPr>
          <p:cNvPr id="174" name="Google Shape;174;p19"/>
          <p:cNvSpPr txBox="1">
            <a:spLocks noGrp="1"/>
          </p:cNvSpPr>
          <p:nvPr>
            <p:ph type="body" idx="1"/>
          </p:nvPr>
        </p:nvSpPr>
        <p:spPr>
          <a:xfrm>
            <a:off x="307850" y="1776875"/>
            <a:ext cx="8368200" cy="30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D4D4D4"/>
                </a:solidFill>
                <a:latin typeface="Arial"/>
                <a:ea typeface="Arial"/>
                <a:cs typeface="Arial"/>
                <a:sym typeface="Arial"/>
              </a:rPr>
              <a:t>HIRING FOR ATTITUDE, by Mark Murphy, examines cutting-edge practices to hire the best candidates for a position.  Murphy states that</a:t>
            </a:r>
            <a:r>
              <a:rPr lang="en" sz="1500" b="1" i="1">
                <a:solidFill>
                  <a:srgbClr val="D4D4D4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500" b="1" i="1">
              <a:solidFill>
                <a:srgbClr val="D4D4D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700"/>
              </a:spcBef>
              <a:spcAft>
                <a:spcPts val="0"/>
              </a:spcAft>
              <a:buClr>
                <a:srgbClr val="D4D4D4"/>
              </a:buClr>
              <a:buSzPts val="1800"/>
              <a:buFont typeface="Arial"/>
              <a:buChar char="❖"/>
            </a:pPr>
            <a:r>
              <a:rPr lang="en" sz="1800" b="1" i="1">
                <a:solidFill>
                  <a:srgbClr val="D4D4D4"/>
                </a:solidFill>
                <a:latin typeface="Arial"/>
                <a:ea typeface="Arial"/>
                <a:cs typeface="Arial"/>
                <a:sym typeface="Arial"/>
              </a:rPr>
              <a:t>When new hires fail, 89% of the time it is for attitude and not a lack of technical skills</a:t>
            </a:r>
            <a:endParaRPr sz="1800" b="1" i="1">
              <a:solidFill>
                <a:srgbClr val="D4D4D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800"/>
              <a:buFont typeface="Arial"/>
              <a:buChar char="❖"/>
            </a:pPr>
            <a:r>
              <a:rPr lang="en" sz="1800" b="1" i="1">
                <a:solidFill>
                  <a:srgbClr val="D4D4D4"/>
                </a:solidFill>
                <a:latin typeface="Arial"/>
                <a:ea typeface="Arial"/>
                <a:cs typeface="Arial"/>
                <a:sym typeface="Arial"/>
              </a:rPr>
              <a:t>Highly skilled is not always highly effective</a:t>
            </a:r>
            <a:endParaRPr sz="1800" b="1" i="1">
              <a:solidFill>
                <a:srgbClr val="D4D4D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800"/>
              <a:buFont typeface="Arial"/>
              <a:buChar char="❖"/>
            </a:pPr>
            <a:r>
              <a:rPr lang="en" sz="1800" b="1" i="1">
                <a:solidFill>
                  <a:srgbClr val="D4D4D4"/>
                </a:solidFill>
                <a:latin typeface="Arial"/>
                <a:ea typeface="Arial"/>
                <a:cs typeface="Arial"/>
                <a:sym typeface="Arial"/>
              </a:rPr>
              <a:t>General interview questions do not always assess attitude, coachability, motivation, and temperament</a:t>
            </a:r>
            <a:endParaRPr sz="1800" b="1" i="1">
              <a:solidFill>
                <a:srgbClr val="D4D4D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800"/>
              <a:buFont typeface="Arial"/>
              <a:buChar char="❖"/>
            </a:pPr>
            <a:r>
              <a:rPr lang="en" sz="1800" b="1" i="1">
                <a:solidFill>
                  <a:srgbClr val="D4D4D4"/>
                </a:solidFill>
                <a:latin typeface="Arial"/>
                <a:ea typeface="Arial"/>
                <a:cs typeface="Arial"/>
                <a:sym typeface="Arial"/>
              </a:rPr>
              <a:t>When interviewing, most managers ask too many questions, forcing applicants to give fast and superficial answers</a:t>
            </a:r>
            <a:endParaRPr sz="1800" b="1" i="1">
              <a:solidFill>
                <a:srgbClr val="D4D4D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825" y="106300"/>
            <a:ext cx="1324500" cy="15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Interview Panels	</a:t>
            </a:r>
            <a:endParaRPr b="1"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1254200" y="170610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Establish a screening/interview process that includes who and how many individuals should participate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Review appropriate questioning methods, confidentiality, and selection procedures with interview participants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Determine how a final recommendation will be determined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All personnel actions have to be recommended by the Superintendent to the Board for final approval</a:t>
            </a:r>
            <a:endParaRPr sz="1800"/>
          </a:p>
        </p:txBody>
      </p:sp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875" y="115025"/>
            <a:ext cx="2373699" cy="128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Vetting Employees</a:t>
            </a:r>
            <a:r>
              <a:rPr lang="en"/>
              <a:t>	</a:t>
            </a:r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" sz="1900" i="1"/>
              <a:t>You can’t always trust what is on a resume</a:t>
            </a:r>
            <a:endParaRPr sz="1900" i="1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 i="1"/>
              <a:t>Questions to consider when checking REFERENCES :</a:t>
            </a:r>
            <a:endParaRPr sz="1900" i="1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➢"/>
            </a:pPr>
            <a:r>
              <a:rPr lang="en" sz="1800" i="1"/>
              <a:t>How recent are the references?</a:t>
            </a:r>
            <a:endParaRPr sz="1800" i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 i="1"/>
              <a:t>Did any immediate supervisors submit a reference? </a:t>
            </a:r>
            <a:endParaRPr sz="1800" i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 i="1"/>
              <a:t>What relation is the applicant to the reference?</a:t>
            </a:r>
            <a:endParaRPr sz="1800" i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 i="1"/>
              <a:t>What length of time did the reference work directly with the applicant? </a:t>
            </a:r>
            <a:endParaRPr sz="180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1225</Words>
  <Application>Microsoft Office PowerPoint</Application>
  <PresentationFormat>On-screen Show (16:9)</PresentationFormat>
  <Paragraphs>133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Montserrat</vt:lpstr>
      <vt:lpstr>Lato</vt:lpstr>
      <vt:lpstr>Focus</vt:lpstr>
      <vt:lpstr>PERSONNEL MANAGEMENT</vt:lpstr>
      <vt:lpstr>HIRING PROCESS </vt:lpstr>
      <vt:lpstr>Job Posting</vt:lpstr>
      <vt:lpstr>Job Posting</vt:lpstr>
      <vt:lpstr>Selecting Candidates to Interview</vt:lpstr>
      <vt:lpstr>Selecting Candidates to Interview</vt:lpstr>
      <vt:lpstr>Hiring Considerations</vt:lpstr>
      <vt:lpstr>Interview Panels </vt:lpstr>
      <vt:lpstr>Vetting Employees </vt:lpstr>
      <vt:lpstr>PowerPoint Presentation</vt:lpstr>
      <vt:lpstr>PowerPoint Presentation</vt:lpstr>
      <vt:lpstr>Vetting Employees</vt:lpstr>
      <vt:lpstr>Vetting Employees</vt:lpstr>
      <vt:lpstr>Background Checks </vt:lpstr>
      <vt:lpstr>PowerPoint Presentation</vt:lpstr>
      <vt:lpstr>Pre-Employment Forms - Examples</vt:lpstr>
      <vt:lpstr>Pre-Employment Information</vt:lpstr>
      <vt:lpstr>I-9 E-Verify </vt:lpstr>
      <vt:lpstr>Affordable Care Act Notice</vt:lpstr>
      <vt:lpstr>Employment for Individuals 18 and Younger</vt:lpstr>
      <vt:lpstr>The Alabama Child Labor Law </vt:lpstr>
      <vt:lpstr>New Hire Orientation </vt:lpstr>
      <vt:lpstr>HR AND PAYROLL COLLABORATION</vt:lpstr>
      <vt:lpstr>HR AND PAYROLL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PERSONNEL MANAGEMENT</dc:title>
  <dc:creator>Liz Majercik</dc:creator>
  <cp:lastModifiedBy>Anna Clay Adams</cp:lastModifiedBy>
  <cp:revision>1</cp:revision>
  <dcterms:modified xsi:type="dcterms:W3CDTF">2021-11-09T20:05:04Z</dcterms:modified>
</cp:coreProperties>
</file>